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83" r:id="rId4"/>
    <p:sldId id="267" r:id="rId5"/>
    <p:sldId id="304" r:id="rId6"/>
    <p:sldId id="305" r:id="rId7"/>
    <p:sldId id="306" r:id="rId8"/>
    <p:sldId id="307" r:id="rId9"/>
    <p:sldId id="294" r:id="rId10"/>
    <p:sldId id="285" r:id="rId11"/>
    <p:sldId id="296" r:id="rId12"/>
    <p:sldId id="313" r:id="rId13"/>
    <p:sldId id="314" r:id="rId14"/>
    <p:sldId id="295" r:id="rId15"/>
    <p:sldId id="284" r:id="rId16"/>
    <p:sldId id="277" r:id="rId17"/>
    <p:sldId id="311" r:id="rId18"/>
    <p:sldId id="290" r:id="rId19"/>
    <p:sldId id="286" r:id="rId20"/>
    <p:sldId id="301" r:id="rId21"/>
    <p:sldId id="289" r:id="rId22"/>
    <p:sldId id="273" r:id="rId23"/>
    <p:sldId id="292" r:id="rId24"/>
    <p:sldId id="272" r:id="rId25"/>
    <p:sldId id="271" r:id="rId26"/>
    <p:sldId id="288" r:id="rId27"/>
    <p:sldId id="302" r:id="rId28"/>
    <p:sldId id="268" r:id="rId29"/>
    <p:sldId id="282" r:id="rId30"/>
    <p:sldId id="269" r:id="rId31"/>
    <p:sldId id="300" r:id="rId32"/>
    <p:sldId id="297" r:id="rId33"/>
    <p:sldId id="303" r:id="rId34"/>
    <p:sldId id="312" r:id="rId35"/>
  </p:sldIdLst>
  <p:sldSz cx="9144000" cy="6858000" type="screen4x3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00FF"/>
    <a:srgbClr val="006600"/>
    <a:srgbClr val="FF0000"/>
    <a:srgbClr val="CC3300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D588F-FA6C-4E11-8FD8-29A28851B924}" type="datetimeFigureOut">
              <a:rPr lang="es-BO" smtClean="0"/>
              <a:pPr/>
              <a:t>19/03/2012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A4132-5244-4E49-9578-CC19BEE9C82F}" type="slidenum">
              <a:rPr lang="es-BO" smtClean="0"/>
              <a:pPr/>
              <a:t>‹Nº›</a:t>
            </a:fld>
            <a:endParaRPr lang="es-B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571480"/>
            <a:ext cx="8715435" cy="2123658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SOBERBIA, ARROGANCIA Y ALTIVEZ</a:t>
            </a:r>
            <a:endParaRPr lang="es-ES" sz="6600" b="1" cap="none" spc="0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36866" name="Picture 2" descr="http://4.bp.blogspot.com/_0yOX-fyiZCw/TIUfO1DNy-I/AAAAAAAABP0/5WLgU7g-P6Y/s1600/soberbia+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857496"/>
            <a:ext cx="2928958" cy="365797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928802"/>
            <a:ext cx="8643998" cy="4401205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¿Sacarás tú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 leviatán con anzuelo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O con cuerda que le eches en su lengua?</a:t>
            </a:r>
          </a:p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33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hay sobre la tierra quien se le parezca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; Animal hecho exento de temor.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34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Menosprecia toda cosa alta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; Es rey sobre todos los soberbios.</a:t>
            </a:r>
            <a:endParaRPr lang="es-BO" sz="4000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642918"/>
            <a:ext cx="6357982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Job 41:1, 33-34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891379"/>
            <a:ext cx="8643998" cy="132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Por tanto,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soberbia los corona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 cubren de vestido de violencia.</a:t>
            </a:r>
            <a:endParaRPr lang="es-BO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1605495"/>
            <a:ext cx="4714908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Salmos 73:6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704454"/>
            <a:ext cx="8643998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Ciertamente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soberbia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concebirá contienda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; Mas con los avisados está la sabiduría.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1418570"/>
            <a:ext cx="6000792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Proverbios 13:10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215116"/>
            <a:ext cx="8643998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18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Antes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 quebrantamiento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 la soberbia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antes de la caída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altivez de espíritu.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19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Mejor es humillar el espíritu con los humildes. Que 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repartir despojos con los soberbios.</a:t>
            </a:r>
            <a:endParaRPr lang="es-BO" sz="4000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929232"/>
            <a:ext cx="7215238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Proverbios 16:18-19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698390"/>
            <a:ext cx="8715436" cy="5016758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29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Les amonestaste a que se volviesen a tu ley;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 ellos se llenaron de soberbia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oyeron tus mandamientos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sino que pecaron contra tus juicios, los cuales si el hombre hiciere, en ellos vivirá;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 rebelaron, endurecieron su cerviz, y no escucharon.</a:t>
            </a:r>
            <a:endParaRPr lang="es-BO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4282" y="428604"/>
            <a:ext cx="5286412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Nehemías 9:29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588967"/>
            <a:ext cx="8643998" cy="2554545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Hastiada está nuestra alma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 escarnio 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de los que están en holgura, 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 menosprecio </a:t>
            </a:r>
            <a:r>
              <a:rPr lang="es-BO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los soberbios.</a:t>
            </a:r>
            <a:endParaRPr lang="es-BO" sz="400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1303083"/>
            <a:ext cx="514353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Salmos 123:4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76" y="1500174"/>
            <a:ext cx="8929718" cy="5016758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49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He aquí que </a:t>
            </a:r>
            <a:r>
              <a:rPr lang="es-BO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esta fue la maldad de Sodoma tu hermana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soberbia, saciedad de pan, y abundancia de ociosidad 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tuvieron ella y sus hijas; y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fortaleció la mano del afligido y del menesteroso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 llenaron de soberbia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e hicieron abominación delante de mí, y cuando lo vi las quité.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4282" y="285728"/>
            <a:ext cx="6286544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Ezequiel 16:49-50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231777"/>
            <a:ext cx="8643998" cy="3170099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derribando argumentos 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toda altivez 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que se levanta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contra el conocimiento de Dios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llevando cautivo todo pensamiento a la obediencia a Cristo,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892244"/>
            <a:ext cx="585791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2 Corintios 10:5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071538" y="428604"/>
            <a:ext cx="7143800" cy="2308324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72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CONSECUENCIAS DE LA SOBERBIA</a:t>
            </a:r>
            <a:endParaRPr lang="es-ES" sz="72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20482" name="Picture 2" descr="http://2.bp.blogspot.com/_slLPK561PUQ/TOVQSrFlanI/AAAAAAAABFE/b1UE4NUrTyA/s1600/soberbi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3000372"/>
            <a:ext cx="2857500" cy="367665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44" y="2158222"/>
            <a:ext cx="8786874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Cuando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viene la soberbia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viene también la </a:t>
            </a:r>
            <a:r>
              <a:rPr lang="es-BO" sz="4000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deshonra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; Mas con los humildes está la sabiduría.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42844" y="644894"/>
            <a:ext cx="621510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Proverbios 11:2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42844" y="4502546"/>
            <a:ext cx="8715436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s-BO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H7036</a:t>
            </a:r>
            <a:r>
              <a:rPr lang="es-BO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3200" dirty="0" smtClean="0">
                <a:latin typeface="Arial" pitchFamily="34" charset="0"/>
                <a:cs typeface="Arial" pitchFamily="34" charset="0"/>
              </a:rPr>
              <a:t>קָלוֹן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calón,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3200" dirty="0" smtClean="0">
                <a:latin typeface="Arial" pitchFamily="34" charset="0"/>
                <a:cs typeface="Arial" pitchFamily="34" charset="0"/>
              </a:rPr>
              <a:t>desgracia, las pudendas, afrenta, avergonzar, deshonra, ignominia, vergüenza.</a:t>
            </a:r>
            <a:endParaRPr lang="es-BO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231777"/>
            <a:ext cx="8643998" cy="2554545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>
                <a:latin typeface="Arial" pitchFamily="34" charset="0"/>
                <a:cs typeface="Arial" pitchFamily="34" charset="0"/>
              </a:rPr>
              <a:t>6</a:t>
            </a:r>
            <a:r>
              <a:rPr lang="es-BO" sz="40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Hemos</a:t>
            </a:r>
            <a:r>
              <a:rPr lang="es-BO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oído</a:t>
            </a:r>
            <a:r>
              <a:rPr lang="es-BO" sz="4000" dirty="0">
                <a:latin typeface="Arial" pitchFamily="34" charset="0"/>
                <a:cs typeface="Arial" pitchFamily="34" charset="0"/>
              </a:rPr>
              <a:t> la soberbia de </a:t>
            </a:r>
            <a:r>
              <a:rPr lang="es-BO" sz="4000" dirty="0" err="1">
                <a:latin typeface="Arial" pitchFamily="34" charset="0"/>
                <a:cs typeface="Arial" pitchFamily="34" charset="0"/>
              </a:rPr>
              <a:t>Moab</a:t>
            </a:r>
            <a:r>
              <a:rPr lang="es-BO" sz="4000" dirty="0">
                <a:latin typeface="Arial" pitchFamily="34" charset="0"/>
                <a:cs typeface="Arial" pitchFamily="34" charset="0"/>
              </a:rPr>
              <a:t>; muy grandes son su </a:t>
            </a:r>
            <a:r>
              <a:rPr lang="es-BO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soberbia</a:t>
            </a:r>
            <a:r>
              <a:rPr lang="es-BO" sz="4000" dirty="0">
                <a:latin typeface="Arial" pitchFamily="34" charset="0"/>
                <a:cs typeface="Arial" pitchFamily="34" charset="0"/>
              </a:rPr>
              <a:t>, su </a:t>
            </a:r>
            <a:r>
              <a:rPr lang="es-BO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arrogancia</a:t>
            </a:r>
            <a:r>
              <a:rPr lang="es-BO" sz="4000" dirty="0">
                <a:latin typeface="Arial" pitchFamily="34" charset="0"/>
                <a:cs typeface="Arial" pitchFamily="34" charset="0"/>
              </a:rPr>
              <a:t> y su </a:t>
            </a:r>
            <a:r>
              <a:rPr lang="es-BO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altivez</a:t>
            </a:r>
            <a:r>
              <a:rPr lang="es-BO" sz="4000" dirty="0">
                <a:latin typeface="Arial" pitchFamily="34" charset="0"/>
                <a:cs typeface="Arial" pitchFamily="34" charset="0"/>
              </a:rPr>
              <a:t>; pero sus mentiras no serán firmes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s-BO" sz="40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714356"/>
            <a:ext cx="369684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dirty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Isaías 16:6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928802"/>
            <a:ext cx="8643998" cy="4401205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Porque he aquí, viene el día ardiente como un horno,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todos los soberbios y todos los que hacen maldad serán estopa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; aquel día que vendrá los abrasará, ha dicho Jehová de los ejércitos,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no les dejará ni raíz ni rama.</a:t>
            </a:r>
            <a:endParaRPr lang="es-BO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642918"/>
            <a:ext cx="5000660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Malaquías 4:1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4282" y="428604"/>
            <a:ext cx="8643966" cy="175432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LA ACTITUD DE DIOS CONTRA LA SOBERBIA DEL HOMBRE</a:t>
            </a:r>
            <a:endParaRPr lang="es-ES" sz="54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21506" name="Picture 2" descr="http://2.bp.blogspot.com/_smZBOBpuWJ4/StfbN0eJYjI/AAAAAAAAAIw/wEXJ6hNXMuI/s400/jesus+sc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357430"/>
            <a:ext cx="2928958" cy="416563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928802"/>
            <a:ext cx="8643998" cy="3170099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Pero él da mayor gracia. Por esto dice: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Dios resiste a los soberbios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 gracia a los humildes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Someteos, pues, a Dios; resistid al diablo, y huirá de vosotros.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642918"/>
            <a:ext cx="621510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Santiago 4:6-7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259165"/>
            <a:ext cx="8643998" cy="3170099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Quebrantada está mi alma de desear Tus juicios en todo tiempo.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21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Reprendiste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los soberbios, los malditos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 se desvían de tus mandamientos.</a:t>
            </a:r>
            <a:endParaRPr lang="es-BO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1106558"/>
            <a:ext cx="6000792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Salmos 119:20-21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500174"/>
            <a:ext cx="8643998" cy="5016758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Y el hombre que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procediere con soberbia, no obedeciendo al sacerdote 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que está para ministrar allí delante de Jehová tu Dios, o al juez,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 tal morirá; y quitarás el mal de en medio de Israel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13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Y todo el pueblo oirá, y temerá, </a:t>
            </a:r>
            <a:r>
              <a:rPr lang="es-BO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no se ensoberbecerá.</a:t>
            </a:r>
            <a:endParaRPr lang="es-BO" sz="400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214290"/>
            <a:ext cx="7858180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Deuteronomio 17:12-13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928802"/>
            <a:ext cx="8643998" cy="4401205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19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quebrantaré la soberbia de vuestro orgullo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haré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vuestro cielo como hierro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vuestra tierra como bronce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s-BO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Vuestra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fuerza se consumirá en vano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porque vuestra tierra no dará su producto, y los árboles de la tierra no darán su fruto.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642918"/>
            <a:ext cx="6286544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Levítico 26:19-20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500174"/>
            <a:ext cx="8643998" cy="5216813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3700" baseline="30000" dirty="0" smtClean="0">
                <a:latin typeface="Arial" pitchFamily="34" charset="0"/>
                <a:cs typeface="Arial" pitchFamily="34" charset="0"/>
              </a:rPr>
              <a:t>30</a:t>
            </a:r>
            <a:r>
              <a:rPr lang="es-BO" sz="3700" dirty="0" smtClean="0">
                <a:latin typeface="Arial" pitchFamily="34" charset="0"/>
                <a:cs typeface="Arial" pitchFamily="34" charset="0"/>
              </a:rPr>
              <a:t>Mas </a:t>
            </a:r>
            <a:r>
              <a:rPr lang="es-BO" sz="3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persona que hiciere algo con soberbia</a:t>
            </a:r>
            <a:r>
              <a:rPr lang="es-BO" sz="3700" dirty="0" smtClean="0">
                <a:latin typeface="Arial" pitchFamily="34" charset="0"/>
                <a:cs typeface="Arial" pitchFamily="34" charset="0"/>
              </a:rPr>
              <a:t>, así el natural como el extranjero, </a:t>
            </a:r>
            <a:r>
              <a:rPr lang="es-BO" sz="37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ultraja a Jehová</a:t>
            </a:r>
            <a:r>
              <a:rPr lang="es-BO" sz="37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-BO" sz="37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esa persona será cortada de en medio de su pueblo</a:t>
            </a:r>
            <a:r>
              <a:rPr lang="es-BO" sz="37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BO" sz="3700" baseline="30000" dirty="0" smtClean="0">
                <a:latin typeface="Arial" pitchFamily="34" charset="0"/>
                <a:cs typeface="Arial" pitchFamily="34" charset="0"/>
              </a:rPr>
              <a:t>31</a:t>
            </a:r>
            <a:r>
              <a:rPr lang="es-BO" sz="3700" dirty="0" smtClean="0">
                <a:latin typeface="Arial" pitchFamily="34" charset="0"/>
                <a:cs typeface="Arial" pitchFamily="34" charset="0"/>
              </a:rPr>
              <a:t>Por cuanto </a:t>
            </a:r>
            <a:r>
              <a:rPr lang="es-BO" sz="37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tuvo en poco la palabra de Jehová, y menospreció su mandamiento</a:t>
            </a:r>
            <a:r>
              <a:rPr lang="es-BO" sz="3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BO" sz="37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enteramente será cortada esa persona; su iniquidad caerá sobre ella</a:t>
            </a:r>
            <a:r>
              <a:rPr lang="es-BO" sz="3700" dirty="0" smtClean="0">
                <a:latin typeface="Arial" pitchFamily="34" charset="0"/>
                <a:cs typeface="Arial" pitchFamily="34" charset="0"/>
              </a:rPr>
              <a:t>.</a:t>
            </a:r>
            <a:endParaRPr lang="es-BO" sz="3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4282" y="214290"/>
            <a:ext cx="6143668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Números 15:30-31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555514"/>
            <a:ext cx="8643998" cy="5016758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Y castigaré al mundo por su maldad, y a los impíos por su iniquidad;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haré que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cese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la arrogancia de los soberbios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abatiré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la altivez de los fuertes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Haré más precioso que el oro fino al varón, y más que el oro de </a:t>
            </a:r>
            <a:r>
              <a:rPr lang="es-BO" sz="4000" dirty="0" err="1" smtClean="0">
                <a:latin typeface="Arial" pitchFamily="34" charset="0"/>
                <a:cs typeface="Arial" pitchFamily="34" charset="0"/>
              </a:rPr>
              <a:t>Ofir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al hombre.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357166"/>
            <a:ext cx="5286412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Isaías 13:11-12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00034" y="428604"/>
            <a:ext cx="8072494" cy="2123658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Ejemplo</a:t>
            </a:r>
          </a:p>
          <a:p>
            <a:pPr algn="ctr"/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La Soberbia de Satanás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33794" name="Picture 2" descr="http://t1.gstatic.com/images?q=tbn:T0wtOZz3QAS_hM:http://img.photobucket.com/albums/v643/Akihebel/devil/300px-GustaveDoreParadiseLostSatanP.jp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786058"/>
            <a:ext cx="3357586" cy="38031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905081"/>
            <a:ext cx="8643998" cy="4524315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3600" baseline="300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s-BO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Descendió al </a:t>
            </a:r>
            <a:r>
              <a:rPr lang="es-BO" sz="36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Seol</a:t>
            </a:r>
            <a:r>
              <a:rPr lang="es-BO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tu soberbia</a:t>
            </a:r>
            <a:r>
              <a:rPr lang="es-BO" sz="3600" dirty="0" smtClean="0">
                <a:latin typeface="Arial" pitchFamily="34" charset="0"/>
                <a:cs typeface="Arial" pitchFamily="34" charset="0"/>
              </a:rPr>
              <a:t>, y el sonido de tus arpas; gusanos serán tu cama, y gusanos te cubrirán. </a:t>
            </a:r>
            <a:r>
              <a:rPr lang="es-BO" sz="3600" baseline="30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s-BO" sz="3600" dirty="0" smtClean="0">
                <a:latin typeface="Arial" pitchFamily="34" charset="0"/>
                <a:cs typeface="Arial" pitchFamily="34" charset="0"/>
              </a:rPr>
              <a:t>¡</a:t>
            </a:r>
            <a:r>
              <a:rPr lang="es-BO" sz="3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Cómo caíste del cielo, oh Lucero</a:t>
            </a:r>
            <a:r>
              <a:rPr lang="es-BO" sz="3600" dirty="0" smtClean="0">
                <a:latin typeface="Arial" pitchFamily="34" charset="0"/>
                <a:cs typeface="Arial" pitchFamily="34" charset="0"/>
              </a:rPr>
              <a:t>, hijo de la mañana! Cortado fuiste por tierra, tú que debilitabas a las naciones. </a:t>
            </a:r>
            <a:r>
              <a:rPr lang="es-BO" sz="3600" baseline="30000" dirty="0" smtClean="0">
                <a:latin typeface="Arial" pitchFamily="34" charset="0"/>
                <a:cs typeface="Arial" pitchFamily="34" charset="0"/>
              </a:rPr>
              <a:t>13</a:t>
            </a:r>
            <a:r>
              <a:rPr lang="es-BO" sz="3600" dirty="0" smtClean="0">
                <a:latin typeface="Arial" pitchFamily="34" charset="0"/>
                <a:cs typeface="Arial" pitchFamily="34" charset="0"/>
              </a:rPr>
              <a:t>Tú que decías en tu corazón: </a:t>
            </a:r>
            <a:r>
              <a:rPr lang="es-BO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Subiré al cielo; en lo alto, junto a las estrellas de Dios, </a:t>
            </a:r>
            <a:endParaRPr lang="es-BO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500042"/>
            <a:ext cx="514353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Isaías 14:11-14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6929454" y="857232"/>
            <a:ext cx="1857388" cy="500066"/>
          </a:xfrm>
          <a:prstGeom prst="rightArrow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928802"/>
            <a:ext cx="8643998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29</a:t>
            </a:r>
            <a:r>
              <a:rPr lang="es-BO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Hemos oído 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la soberbia de </a:t>
            </a:r>
            <a:r>
              <a:rPr lang="es-BO" sz="4000" dirty="0" err="1" smtClean="0">
                <a:latin typeface="Arial" pitchFamily="34" charset="0"/>
                <a:cs typeface="Arial" pitchFamily="34" charset="0"/>
              </a:rPr>
              <a:t>Moab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que es muy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soberbio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arrogante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orgulloso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altivo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altanero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corazón.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30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Yo conozco, dice Jehová, 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 cólera, pero no tendrá efecto; sus jactancias no le aprovecharán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642918"/>
            <a:ext cx="6429420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Jeremías 48:29-30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643050"/>
            <a:ext cx="8643998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evantaré mi trono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en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 monte del testimonio me sentaré,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a los lados del norte;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sobre las alturas de las nubes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subiré, y seré semejante al Altísimo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Mas tú 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derribado eres hasta el </a:t>
            </a:r>
            <a:r>
              <a:rPr lang="es-BO" sz="4000" dirty="0" err="1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Seol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 los lados del abismo</a:t>
            </a:r>
            <a:endParaRPr lang="es-BO" sz="4000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500042"/>
            <a:ext cx="2714644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v.14-15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428728" y="428604"/>
            <a:ext cx="7143800" cy="2308324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72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RECOMENDACIÓN DE DIOS</a:t>
            </a:r>
            <a:endParaRPr lang="es-ES" sz="72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2290" name="Picture 2" descr="http://mujercristianaylatina.files.wordpress.com/2010/09/arrepentimiento2.jpg?w=349&amp;h=2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000372"/>
            <a:ext cx="5214974" cy="348163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231777"/>
            <a:ext cx="8643998" cy="2554545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13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temor de Jehová 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aborrecer el mal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soberbia 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arrogancia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 camino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boca perversa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aborrezco.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892244"/>
            <a:ext cx="585791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Proverbios 8:13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231777"/>
            <a:ext cx="8643998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29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Llevad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 yugo 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sobre vosotros, 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aprended de mí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que soy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manso y humilde de corazón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; y </a:t>
            </a:r>
            <a:r>
              <a:rPr lang="es-BO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hallaréis descanso para vuestras almas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30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porque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 yugo es fácil, y ligera mi carga.</a:t>
            </a:r>
            <a:endParaRPr lang="es-BO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892244"/>
            <a:ext cx="585791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Mateo 11:29-30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571480"/>
            <a:ext cx="8715435" cy="2123658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SOBERBIA, ARROGANCIA Y ALTIVEZ</a:t>
            </a:r>
            <a:endParaRPr lang="es-ES" sz="6600" b="1" cap="none" spc="0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36866" name="Picture 2" descr="http://4.bp.blogspot.com/_0yOX-fyiZCw/TIUfO1DNy-I/AAAAAAAABP0/5WLgU7g-P6Y/s1600/soberbia+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857496"/>
            <a:ext cx="2928958" cy="365797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06" y="1163596"/>
            <a:ext cx="8643998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H1346</a:t>
            </a:r>
            <a:r>
              <a:rPr lang="es-BO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3600" dirty="0" smtClean="0">
                <a:latin typeface="Arial" pitchFamily="34" charset="0"/>
                <a:cs typeface="Arial" pitchFamily="34" charset="0"/>
              </a:rPr>
              <a:t>גַּאֲוָה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gaavá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3600" dirty="0" smtClean="0">
                <a:latin typeface="Arial" pitchFamily="34" charset="0"/>
                <a:cs typeface="Arial" pitchFamily="34" charset="0"/>
              </a:rPr>
              <a:t>ornamento, braveza, gloria de su vestido, soberbia.</a:t>
            </a:r>
            <a:endParaRPr lang="es-BO" sz="36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1406" y="214290"/>
            <a:ext cx="31838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b="1" dirty="0" smtClean="0">
                <a:ln w="31750">
                  <a:solidFill>
                    <a:prstClr val="white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SOBERBIA</a:t>
            </a:r>
            <a:endParaRPr lang="es-BO" sz="1400" dirty="0"/>
          </a:p>
        </p:txBody>
      </p:sp>
      <p:sp>
        <p:nvSpPr>
          <p:cNvPr id="5" name="4 Rectángulo"/>
          <p:cNvSpPr/>
          <p:nvPr/>
        </p:nvSpPr>
        <p:spPr>
          <a:xfrm>
            <a:off x="71406" y="3339207"/>
            <a:ext cx="8643998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H1347</a:t>
            </a:r>
            <a:r>
              <a:rPr lang="es-BO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3600" dirty="0" smtClean="0">
                <a:latin typeface="Arial" pitchFamily="34" charset="0"/>
                <a:cs typeface="Arial" pitchFamily="34" charset="0"/>
              </a:rPr>
              <a:t>גָּאוֹן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gaón</a:t>
            </a:r>
            <a:r>
              <a:rPr lang="es-BO" sz="3600" dirty="0" smtClean="0">
                <a:latin typeface="Arial" pitchFamily="34" charset="0"/>
                <a:cs typeface="Arial" pitchFamily="34" charset="0"/>
              </a:rPr>
              <a:t>, arrogancia, gloria, grandeza, orgullo, poder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es-BO" sz="36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1406" y="2389901"/>
            <a:ext cx="41008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b="1" dirty="0" smtClean="0">
                <a:ln w="31750">
                  <a:solidFill>
                    <a:prstClr val="white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ARROGANCIA</a:t>
            </a:r>
            <a:endParaRPr lang="es-BO" sz="1400" dirty="0"/>
          </a:p>
        </p:txBody>
      </p:sp>
      <p:sp>
        <p:nvSpPr>
          <p:cNvPr id="7" name="6 Rectángulo"/>
          <p:cNvSpPr/>
          <p:nvPr/>
        </p:nvSpPr>
        <p:spPr>
          <a:xfrm>
            <a:off x="71406" y="5514819"/>
            <a:ext cx="8643998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3600" b="1" dirty="0" smtClean="0">
                <a:solidFill>
                  <a:srgbClr val="0000FF"/>
                </a:solidFill>
              </a:rPr>
              <a:t>H5678</a:t>
            </a:r>
            <a:r>
              <a:rPr lang="es-BO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sz="3600" dirty="0" smtClean="0">
                <a:latin typeface="Arial" pitchFamily="34" charset="0"/>
                <a:cs typeface="Arial" pitchFamily="34" charset="0"/>
              </a:rPr>
              <a:t>עֶבְרָה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ebrá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s-BO" sz="3600" dirty="0" smtClean="0">
                <a:latin typeface="Arial" pitchFamily="34" charset="0"/>
                <a:cs typeface="Arial" pitchFamily="34" charset="0"/>
              </a:rPr>
              <a:t> ardor, cólera, enojo, furia, indignación, insolencia, ira, rencor.</a:t>
            </a:r>
            <a:endParaRPr lang="es-BO" sz="36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1406" y="4565512"/>
            <a:ext cx="25074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b="1" dirty="0" smtClean="0">
                <a:ln w="31750">
                  <a:solidFill>
                    <a:prstClr val="white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ALTIVEZ</a:t>
            </a:r>
            <a:endParaRPr lang="es-BO" sz="1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231777"/>
            <a:ext cx="8643998" cy="3170099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Volvieron, pero no al Altísimo; fueron como arco engañoso; </a:t>
            </a:r>
            <a:r>
              <a:rPr lang="es-BO" sz="40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cayeron sus príncipes a espada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por la soberbia de su lengua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; esto será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 escarnio en la tierra de Egipto.</a:t>
            </a:r>
            <a:endParaRPr lang="es-BO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892244"/>
            <a:ext cx="585791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Oseas 7:16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928802"/>
            <a:ext cx="8643998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000" baseline="30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arrogancia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BO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 engañó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y </a:t>
            </a:r>
            <a:r>
              <a:rPr lang="es-BO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soberbia de tu corazón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. Tú que habitas en cavernas de peñas, que tienes la altura del monte, aunque alces como águila tu nido, </a:t>
            </a:r>
            <a:r>
              <a:rPr lang="es-BO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allí te haré descender</a:t>
            </a:r>
            <a:r>
              <a:rPr lang="es-BO" sz="4000" dirty="0" smtClean="0">
                <a:latin typeface="Arial" pitchFamily="34" charset="0"/>
                <a:cs typeface="Arial" pitchFamily="34" charset="0"/>
              </a:rPr>
              <a:t>, dice Jehová.</a:t>
            </a:r>
            <a:endParaRPr lang="es-BO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642918"/>
            <a:ext cx="5286412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Jeremías 49:16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231777"/>
            <a:ext cx="8643998" cy="2800767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4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s-BO" sz="4400" dirty="0" smtClean="0">
                <a:latin typeface="Arial" pitchFamily="34" charset="0"/>
                <a:cs typeface="Arial" pitchFamily="34" charset="0"/>
              </a:rPr>
              <a:t>El malo, </a:t>
            </a:r>
            <a:r>
              <a:rPr lang="es-BO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por la altivez de su rostro</a:t>
            </a:r>
            <a:r>
              <a:rPr lang="es-BO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BO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busca a Dios</a:t>
            </a:r>
            <a:r>
              <a:rPr lang="es-BO" sz="4400" dirty="0" smtClean="0">
                <a:latin typeface="Arial" pitchFamily="34" charset="0"/>
                <a:cs typeface="Arial" pitchFamily="34" charset="0"/>
              </a:rPr>
              <a:t>; No hay Dios en ninguno de sus pensamientos.</a:t>
            </a:r>
            <a:endParaRPr lang="es-BO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892244"/>
            <a:ext cx="585791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Proverbios 8:13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231777"/>
            <a:ext cx="8643998" cy="2123658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BO" sz="44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s-BO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Altivez</a:t>
            </a:r>
            <a:r>
              <a:rPr lang="es-BO" sz="4400" dirty="0" smtClean="0">
                <a:latin typeface="Arial" pitchFamily="34" charset="0"/>
                <a:cs typeface="Arial" pitchFamily="34" charset="0"/>
              </a:rPr>
              <a:t> de ojos, y </a:t>
            </a:r>
            <a:r>
              <a:rPr lang="es-BO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orgullo</a:t>
            </a:r>
            <a:r>
              <a:rPr lang="es-BO" sz="4400" dirty="0" smtClean="0">
                <a:latin typeface="Arial" pitchFamily="34" charset="0"/>
                <a:cs typeface="Arial" pitchFamily="34" charset="0"/>
              </a:rPr>
              <a:t> de corazón, Y </a:t>
            </a:r>
            <a:r>
              <a:rPr lang="es-BO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pensamiento</a:t>
            </a:r>
            <a:r>
              <a:rPr lang="es-BO" sz="4400" dirty="0" smtClean="0">
                <a:latin typeface="Arial" pitchFamily="34" charset="0"/>
                <a:cs typeface="Arial" pitchFamily="34" charset="0"/>
              </a:rPr>
              <a:t> de impíos, </a:t>
            </a:r>
            <a:r>
              <a:rPr lang="es-BO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son pecado.</a:t>
            </a:r>
            <a:endParaRPr lang="es-BO" sz="4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892244"/>
            <a:ext cx="5857916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66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Proverbios 21:4</a:t>
            </a:r>
            <a:endParaRPr lang="es-ES" sz="66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57224" y="428604"/>
            <a:ext cx="7715304" cy="2308324"/>
          </a:xfrm>
          <a:prstGeom prst="rect">
            <a:avLst/>
          </a:prstGeom>
          <a:noFill/>
          <a:ln w="28575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7200" b="1" dirty="0" smtClean="0">
                <a:ln w="31750">
                  <a:solidFill>
                    <a:schemeClr val="bg1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CARACTERISTICAS DE LOS SOBERBIOS</a:t>
            </a:r>
            <a:endParaRPr lang="es-ES" sz="7200" b="1" dirty="0">
              <a:ln w="31750">
                <a:solidFill>
                  <a:schemeClr val="bg1"/>
                </a:solidFill>
                <a:prstDash val="solid"/>
              </a:ln>
              <a:solidFill>
                <a:srgbClr val="CC33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8435" name="Picture 3" descr="D:\pagina web\otros\soberb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857496"/>
            <a:ext cx="3084513" cy="35179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1133</Words>
  <Application>Microsoft Office PowerPoint</Application>
  <PresentationFormat>Presentación en pantalla (4:3)</PresentationFormat>
  <Paragraphs>68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Fidel Vargas</dc:creator>
  <cp:lastModifiedBy>eloy</cp:lastModifiedBy>
  <cp:revision>57</cp:revision>
  <dcterms:created xsi:type="dcterms:W3CDTF">2011-01-02T00:39:19Z</dcterms:created>
  <dcterms:modified xsi:type="dcterms:W3CDTF">2012-03-20T01:21:41Z</dcterms:modified>
</cp:coreProperties>
</file>