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88" r:id="rId16"/>
    <p:sldId id="28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90" r:id="rId3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E7CF0474-8B9F-4355-BF3C-4FCABF60320F}" type="datetimeFigureOut">
              <a:rPr lang="es-MX" smtClean="0"/>
              <a:pPr/>
              <a:t>01/03/2012</a:t>
            </a:fld>
            <a:endParaRPr lang="es-MX"/>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MX"/>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89E0B072-CDEA-4C5A-98BC-8C09DA574372}"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E7CF0474-8B9F-4355-BF3C-4FCABF60320F}" type="datetimeFigureOut">
              <a:rPr lang="es-MX" smtClean="0"/>
              <a:pPr/>
              <a:t>01/03/2012</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89E0B072-CDEA-4C5A-98BC-8C09DA574372}"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E7CF0474-8B9F-4355-BF3C-4FCABF60320F}" type="datetimeFigureOut">
              <a:rPr lang="es-MX" smtClean="0"/>
              <a:pPr/>
              <a:t>01/03/2012</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89E0B072-CDEA-4C5A-98BC-8C09DA574372}"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E7CF0474-8B9F-4355-BF3C-4FCABF60320F}" type="datetimeFigureOut">
              <a:rPr lang="es-MX" smtClean="0"/>
              <a:pPr/>
              <a:t>01/03/2012</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89E0B072-CDEA-4C5A-98BC-8C09DA574372}" type="slidenum">
              <a:rPr lang="es-MX" smtClean="0"/>
              <a:pPr/>
              <a:t>‹Nº›</a:t>
            </a:fld>
            <a:endParaRPr lang="es-MX"/>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E7CF0474-8B9F-4355-BF3C-4FCABF60320F}" type="datetimeFigureOut">
              <a:rPr lang="es-MX" smtClean="0"/>
              <a:pPr/>
              <a:t>01/03/2012</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89E0B072-CDEA-4C5A-98BC-8C09DA574372}" type="slidenum">
              <a:rPr lang="es-MX" smtClean="0"/>
              <a:pPr/>
              <a:t>‹Nº›</a:t>
            </a:fld>
            <a:endParaRPr lang="es-MX"/>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E7CF0474-8B9F-4355-BF3C-4FCABF60320F}" type="datetimeFigureOut">
              <a:rPr lang="es-MX" smtClean="0"/>
              <a:pPr/>
              <a:t>01/03/2012</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89E0B072-CDEA-4C5A-98BC-8C09DA574372}" type="slidenum">
              <a:rPr lang="es-MX" smtClean="0"/>
              <a:pPr/>
              <a:t>‹Nº›</a:t>
            </a:fld>
            <a:endParaRPr lang="es-MX"/>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E7CF0474-8B9F-4355-BF3C-4FCABF60320F}" type="datetimeFigureOut">
              <a:rPr lang="es-MX" smtClean="0"/>
              <a:pPr/>
              <a:t>01/03/2012</a:t>
            </a:fld>
            <a:endParaRPr lang="es-MX"/>
          </a:p>
        </p:txBody>
      </p:sp>
      <p:sp>
        <p:nvSpPr>
          <p:cNvPr id="8" name="7 Marcador de pie de página"/>
          <p:cNvSpPr>
            <a:spLocks noGrp="1"/>
          </p:cNvSpPr>
          <p:nvPr>
            <p:ph type="ftr" sz="quarter" idx="11"/>
          </p:nvPr>
        </p:nvSpPr>
        <p:spPr/>
        <p:txBody>
          <a:bodyPr/>
          <a:lstStyle>
            <a:extLst/>
          </a:lstStyle>
          <a:p>
            <a:endParaRPr lang="es-MX"/>
          </a:p>
        </p:txBody>
      </p:sp>
      <p:sp>
        <p:nvSpPr>
          <p:cNvPr id="9" name="8 Marcador de número de diapositiva"/>
          <p:cNvSpPr>
            <a:spLocks noGrp="1"/>
          </p:cNvSpPr>
          <p:nvPr>
            <p:ph type="sldNum" sz="quarter" idx="12"/>
          </p:nvPr>
        </p:nvSpPr>
        <p:spPr/>
        <p:txBody>
          <a:bodyPr/>
          <a:lstStyle>
            <a:extLst/>
          </a:lstStyle>
          <a:p>
            <a:fld id="{89E0B072-CDEA-4C5A-98BC-8C09DA574372}" type="slidenum">
              <a:rPr lang="es-MX" smtClean="0"/>
              <a:pPr/>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E7CF0474-8B9F-4355-BF3C-4FCABF60320F}" type="datetimeFigureOut">
              <a:rPr lang="es-MX" smtClean="0"/>
              <a:pPr/>
              <a:t>01/03/2012</a:t>
            </a:fld>
            <a:endParaRPr lang="es-MX"/>
          </a:p>
        </p:txBody>
      </p:sp>
      <p:sp>
        <p:nvSpPr>
          <p:cNvPr id="4" name="3 Marcador de pie de página"/>
          <p:cNvSpPr>
            <a:spLocks noGrp="1"/>
          </p:cNvSpPr>
          <p:nvPr>
            <p:ph type="ftr" sz="quarter" idx="11"/>
          </p:nvPr>
        </p:nvSpPr>
        <p:spPr/>
        <p:txBody>
          <a:bodyPr/>
          <a:lstStyle>
            <a:extLst/>
          </a:lstStyle>
          <a:p>
            <a:endParaRPr lang="es-MX"/>
          </a:p>
        </p:txBody>
      </p:sp>
      <p:sp>
        <p:nvSpPr>
          <p:cNvPr id="5" name="4 Marcador de número de diapositiva"/>
          <p:cNvSpPr>
            <a:spLocks noGrp="1"/>
          </p:cNvSpPr>
          <p:nvPr>
            <p:ph type="sldNum" sz="quarter" idx="12"/>
          </p:nvPr>
        </p:nvSpPr>
        <p:spPr/>
        <p:txBody>
          <a:bodyPr/>
          <a:lstStyle>
            <a:extLst/>
          </a:lstStyle>
          <a:p>
            <a:fld id="{89E0B072-CDEA-4C5A-98BC-8C09DA574372}" type="slidenum">
              <a:rPr lang="es-MX" smtClean="0"/>
              <a:pPr/>
              <a:t>‹Nº›</a:t>
            </a:fld>
            <a:endParaRPr lang="es-MX"/>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E7CF0474-8B9F-4355-BF3C-4FCABF60320F}" type="datetimeFigureOut">
              <a:rPr lang="es-MX" smtClean="0"/>
              <a:pPr/>
              <a:t>01/03/2012</a:t>
            </a:fld>
            <a:endParaRPr lang="es-MX"/>
          </a:p>
        </p:txBody>
      </p:sp>
      <p:sp>
        <p:nvSpPr>
          <p:cNvPr id="3" name="2 Marcador de pie de página"/>
          <p:cNvSpPr>
            <a:spLocks noGrp="1"/>
          </p:cNvSpPr>
          <p:nvPr>
            <p:ph type="ftr" sz="quarter" idx="11"/>
          </p:nvPr>
        </p:nvSpPr>
        <p:spPr/>
        <p:txBody>
          <a:bodyPr/>
          <a:lstStyle>
            <a:extLst/>
          </a:lstStyle>
          <a:p>
            <a:endParaRPr lang="es-MX"/>
          </a:p>
        </p:txBody>
      </p:sp>
      <p:sp>
        <p:nvSpPr>
          <p:cNvPr id="4" name="3 Marcador de número de diapositiva"/>
          <p:cNvSpPr>
            <a:spLocks noGrp="1"/>
          </p:cNvSpPr>
          <p:nvPr>
            <p:ph type="sldNum" sz="quarter" idx="12"/>
          </p:nvPr>
        </p:nvSpPr>
        <p:spPr/>
        <p:txBody>
          <a:bodyPr/>
          <a:lstStyle>
            <a:extLst/>
          </a:lstStyle>
          <a:p>
            <a:fld id="{89E0B072-CDEA-4C5A-98BC-8C09DA574372}"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E7CF0474-8B9F-4355-BF3C-4FCABF60320F}" type="datetimeFigureOut">
              <a:rPr lang="es-MX" smtClean="0"/>
              <a:pPr/>
              <a:t>01/03/2012</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89E0B072-CDEA-4C5A-98BC-8C09DA574372}" type="slidenum">
              <a:rPr lang="es-MX" smtClean="0"/>
              <a:pPr/>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E7CF0474-8B9F-4355-BF3C-4FCABF60320F}" type="datetimeFigureOut">
              <a:rPr lang="es-MX" smtClean="0"/>
              <a:pPr/>
              <a:t>01/03/2012</a:t>
            </a:fld>
            <a:endParaRPr lang="es-MX"/>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MX"/>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89E0B072-CDEA-4C5A-98BC-8C09DA574372}" type="slidenum">
              <a:rPr lang="es-MX" smtClean="0"/>
              <a:pPr/>
              <a:t>‹Nº›</a:t>
            </a:fld>
            <a:endParaRPr lang="es-MX"/>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7CF0474-8B9F-4355-BF3C-4FCABF60320F}" type="datetimeFigureOut">
              <a:rPr lang="es-MX" smtClean="0"/>
              <a:pPr/>
              <a:t>01/03/2012</a:t>
            </a:fld>
            <a:endParaRPr lang="es-MX"/>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MX"/>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9E0B072-CDEA-4C5A-98BC-8C09DA574372}"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hyperlink" Target="http://www.youtube.com/watch?v=mnGWdksKN6U&amp;feature=related" TargetMode="External"/><Relationship Id="rId1" Type="http://schemas.openxmlformats.org/officeDocument/2006/relationships/slideLayout" Target="../slideLayouts/slideLayout2.xml"/><Relationship Id="rId4" Type="http://schemas.openxmlformats.org/officeDocument/2006/relationships/image" Target="../media/image19.jpeg"/></Relationships>
</file>

<file path=ppt/slides/_rels/slide16.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6.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8.jpeg"/><Relationship Id="rId2" Type="http://schemas.openxmlformats.org/officeDocument/2006/relationships/image" Target="../media/image37.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9.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0.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CL" b="1" dirty="0"/>
              <a:t>LAS CREENCIAS RELIGIOSAS</a:t>
            </a:r>
            <a:r>
              <a:rPr lang="es-MX" dirty="0"/>
              <a:t/>
            </a:r>
            <a:br>
              <a:rPr lang="es-MX" dirty="0"/>
            </a:br>
            <a:r>
              <a:rPr lang="es-CL" b="1" dirty="0"/>
              <a:t>EN LA TERAPIA</a:t>
            </a:r>
            <a:r>
              <a:rPr lang="es-MX" dirty="0"/>
              <a:t/>
            </a:r>
            <a:br>
              <a:rPr lang="es-MX" dirty="0"/>
            </a:br>
            <a:r>
              <a:rPr lang="es-CL" b="1" dirty="0"/>
              <a:t>DE SISTEMAS FAMILIARES</a:t>
            </a:r>
            <a:r>
              <a:rPr lang="es-MX" dirty="0"/>
              <a:t/>
            </a:r>
            <a:br>
              <a:rPr lang="es-MX" dirty="0"/>
            </a:br>
            <a:r>
              <a:rPr lang="es-CL" b="1" dirty="0"/>
              <a:t>CRISTIANOS</a:t>
            </a:r>
            <a:r>
              <a:rPr lang="es-MX" dirty="0"/>
              <a:t/>
            </a:r>
            <a:br>
              <a:rPr lang="es-MX" dirty="0"/>
            </a:br>
            <a:endParaRPr lang="es-MX" dirty="0"/>
          </a:p>
        </p:txBody>
      </p:sp>
      <p:sp>
        <p:nvSpPr>
          <p:cNvPr id="3" name="2 Subtítulo"/>
          <p:cNvSpPr>
            <a:spLocks noGrp="1"/>
          </p:cNvSpPr>
          <p:nvPr>
            <p:ph type="subTitle" idx="1"/>
          </p:nvPr>
        </p:nvSpPr>
        <p:spPr/>
        <p:txBody>
          <a:bodyPr/>
          <a:lstStyle/>
          <a:p>
            <a:r>
              <a:rPr lang="es-MX" dirty="0" smtClean="0"/>
              <a:t>Eloy Falcón </a:t>
            </a:r>
            <a:r>
              <a:rPr lang="es-MX" dirty="0" err="1" smtClean="0"/>
              <a:t>Ornelas</a:t>
            </a:r>
            <a:endParaRPr lang="es-MX" dirty="0"/>
          </a:p>
        </p:txBody>
      </p:sp>
      <p:pic>
        <p:nvPicPr>
          <p:cNvPr id="35842" name="Picture 2" descr="http://www.terapiadelamor.com.ve/Blog/images/stories/imagenes/hago-o-no.jpg"/>
          <p:cNvPicPr>
            <a:picLocks noChangeAspect="1" noChangeArrowheads="1"/>
          </p:cNvPicPr>
          <p:nvPr/>
        </p:nvPicPr>
        <p:blipFill>
          <a:blip r:embed="rId2" cstate="print"/>
          <a:srcRect/>
          <a:stretch>
            <a:fillRect/>
          </a:stretch>
        </p:blipFill>
        <p:spPr bwMode="auto">
          <a:xfrm>
            <a:off x="1619672" y="4455367"/>
            <a:ext cx="5905500" cy="2286001"/>
          </a:xfrm>
          <a:prstGeom prst="rect">
            <a:avLst/>
          </a:prstGeom>
          <a:noFill/>
        </p:spPr>
      </p:pic>
      <p:pic>
        <p:nvPicPr>
          <p:cNvPr id="5" name="Picture 6"/>
          <p:cNvPicPr>
            <a:picLocks noChangeAspect="1" noChangeArrowheads="1"/>
          </p:cNvPicPr>
          <p:nvPr/>
        </p:nvPicPr>
        <p:blipFill>
          <a:blip r:embed="rId3" cstate="print"/>
          <a:srcRect l="57289" t="3073" r="1308" b="78961"/>
          <a:stretch>
            <a:fillRect/>
          </a:stretch>
        </p:blipFill>
        <p:spPr bwMode="auto">
          <a:xfrm>
            <a:off x="1475656" y="2132856"/>
            <a:ext cx="2088232" cy="2262566"/>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2627784" y="1628800"/>
            <a:ext cx="6516216" cy="4896544"/>
          </a:xfrm>
        </p:spPr>
        <p:txBody>
          <a:bodyPr>
            <a:normAutofit fontScale="85000" lnSpcReduction="20000"/>
          </a:bodyPr>
          <a:lstStyle/>
          <a:p>
            <a:r>
              <a:rPr lang="es-CL" dirty="0" smtClean="0"/>
              <a:t>"hipótesis de reglas", constituyendo un modo de resumir la información de que en cualquier unidad en donde exista compromiso, se dan patrones repetitivos de conductas.</a:t>
            </a:r>
          </a:p>
          <a:p>
            <a:r>
              <a:rPr lang="es-CL" dirty="0" smtClean="0"/>
              <a:t>Otro aspecto es que los miembros de la familia utilizan solo algunos de los comportamientos dentro de la gama disponible.</a:t>
            </a:r>
          </a:p>
          <a:p>
            <a:r>
              <a:rPr lang="es-CL" dirty="0" smtClean="0"/>
              <a:t>El comportamiento de un miembro familiar se ve limitado por las reacciones de otros miembros, y estas limitantes representan las reglas que gobiernan el tipo de relación a darse, reflejando los principios básicos gobernantes de la familia.</a:t>
            </a:r>
            <a:endParaRPr lang="es-MX" dirty="0" smtClean="0"/>
          </a:p>
          <a:p>
            <a:endParaRPr lang="es-MX" dirty="0"/>
          </a:p>
        </p:txBody>
      </p:sp>
      <p:sp>
        <p:nvSpPr>
          <p:cNvPr id="3" name="2 Título"/>
          <p:cNvSpPr>
            <a:spLocks noGrp="1"/>
          </p:cNvSpPr>
          <p:nvPr>
            <p:ph type="title"/>
          </p:nvPr>
        </p:nvSpPr>
        <p:spPr/>
        <p:txBody>
          <a:bodyPr/>
          <a:lstStyle/>
          <a:p>
            <a:r>
              <a:rPr lang="es-CL" u="sng" dirty="0" smtClean="0"/>
              <a:t>Los Valores en la Psicoterapia</a:t>
            </a:r>
            <a:endParaRPr lang="es-MX" dirty="0"/>
          </a:p>
        </p:txBody>
      </p:sp>
      <p:pic>
        <p:nvPicPr>
          <p:cNvPr id="26626" name="Picture 2" descr="http://t3.gstatic.com/images?q=tbn:ANd9GcQ24gVRYVgxvaV9uzS8PI_Ml_99y4vzruuPskyQVlCVmWhQQq_0Gw"/>
          <p:cNvPicPr>
            <a:picLocks noChangeAspect="1" noChangeArrowheads="1"/>
          </p:cNvPicPr>
          <p:nvPr/>
        </p:nvPicPr>
        <p:blipFill>
          <a:blip r:embed="rId2" cstate="print"/>
          <a:srcRect/>
          <a:stretch>
            <a:fillRect/>
          </a:stretch>
        </p:blipFill>
        <p:spPr bwMode="auto">
          <a:xfrm>
            <a:off x="253714" y="2276872"/>
            <a:ext cx="2461730" cy="2232248"/>
          </a:xfrm>
          <a:prstGeom prst="rect">
            <a:avLst/>
          </a:prstGeom>
          <a:noFill/>
        </p:spPr>
      </p:pic>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275856" y="1481328"/>
            <a:ext cx="5410944" cy="5376672"/>
          </a:xfrm>
        </p:spPr>
        <p:txBody>
          <a:bodyPr>
            <a:normAutofit fontScale="77500" lnSpcReduction="20000"/>
          </a:bodyPr>
          <a:lstStyle/>
          <a:p>
            <a:r>
              <a:rPr lang="es-CL" dirty="0" smtClean="0"/>
              <a:t>(1) normas,  que son encubiertas;  </a:t>
            </a:r>
          </a:p>
          <a:p>
            <a:r>
              <a:rPr lang="es-CL" dirty="0" smtClean="0"/>
              <a:t>(2) valores, que son conscientemente mantenidos y reconocidos abiertamente; y </a:t>
            </a:r>
          </a:p>
          <a:p>
            <a:r>
              <a:rPr lang="es-CL" dirty="0" smtClean="0"/>
              <a:t>(3) mecanismos homeostáticos, que constituyen las reglas sobre cómo son ejercidas las normas y valores (</a:t>
            </a:r>
            <a:r>
              <a:rPr lang="es-CL" dirty="0" err="1" smtClean="0"/>
              <a:t>metareglas</a:t>
            </a:r>
            <a:r>
              <a:rPr lang="es-CL" dirty="0" smtClean="0"/>
              <a:t>).</a:t>
            </a:r>
          </a:p>
          <a:p>
            <a:r>
              <a:rPr lang="es-CL" dirty="0" smtClean="0"/>
              <a:t>Lo que se considera normal o anormal está en parte determinado culturalmente.  Los valores sociales y culturales modelan las transacciones de las familias tratadas por terapeutas familiares, quienes deben estar conscientes de que muchas veces difieren de sus propios valores, no debiendo estereotipar a las familias sino trabajar con sus valores y no en su contra</a:t>
            </a:r>
            <a:endParaRPr lang="es-MX" dirty="0" smtClean="0"/>
          </a:p>
          <a:p>
            <a:endParaRPr lang="es-MX" dirty="0"/>
          </a:p>
        </p:txBody>
      </p:sp>
      <p:sp>
        <p:nvSpPr>
          <p:cNvPr id="3" name="2 Título"/>
          <p:cNvSpPr>
            <a:spLocks noGrp="1"/>
          </p:cNvSpPr>
          <p:nvPr>
            <p:ph type="title"/>
          </p:nvPr>
        </p:nvSpPr>
        <p:spPr/>
        <p:txBody>
          <a:bodyPr/>
          <a:lstStyle/>
          <a:p>
            <a:r>
              <a:rPr lang="es-MX" dirty="0" smtClean="0"/>
              <a:t>Tipos de reglas familiares</a:t>
            </a:r>
            <a:endParaRPr lang="es-MX" dirty="0"/>
          </a:p>
        </p:txBody>
      </p:sp>
      <p:pic>
        <p:nvPicPr>
          <p:cNvPr id="25602" name="Picture 2" descr="http://t0.gstatic.com/images?q=tbn:ANd9GcTF0mtKU80DR8aBROSmDonn2UlRaw6gBuIDRudJKJIZOhm1Tqcg"/>
          <p:cNvPicPr>
            <a:picLocks noChangeAspect="1" noChangeArrowheads="1"/>
          </p:cNvPicPr>
          <p:nvPr/>
        </p:nvPicPr>
        <p:blipFill>
          <a:blip r:embed="rId2" cstate="print"/>
          <a:srcRect/>
          <a:stretch>
            <a:fillRect/>
          </a:stretch>
        </p:blipFill>
        <p:spPr bwMode="auto">
          <a:xfrm>
            <a:off x="323528" y="1971726"/>
            <a:ext cx="3041450" cy="3041450"/>
          </a:xfrm>
          <a:prstGeom prst="rect">
            <a:avLst/>
          </a:prstGeom>
          <a:noFill/>
        </p:spPr>
      </p:pic>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419872" y="476672"/>
            <a:ext cx="5266928" cy="6120680"/>
          </a:xfrm>
        </p:spPr>
        <p:txBody>
          <a:bodyPr>
            <a:normAutofit fontScale="92500" lnSpcReduction="10000"/>
          </a:bodyPr>
          <a:lstStyle/>
          <a:p>
            <a:r>
              <a:rPr lang="es-CL" dirty="0" smtClean="0"/>
              <a:t>Erickson consideraba importante la utilización del lenguaje del paciente, sus intereses y motivaciones, sus creencias y marcos referenciales, su conducta, su </a:t>
            </a:r>
            <a:r>
              <a:rPr lang="es-CL" dirty="0" err="1" smtClean="0"/>
              <a:t>síntomatología</a:t>
            </a:r>
            <a:r>
              <a:rPr lang="es-CL" dirty="0" smtClean="0"/>
              <a:t> y su resistencia. </a:t>
            </a:r>
            <a:endParaRPr lang="es-MX" dirty="0" smtClean="0"/>
          </a:p>
          <a:p>
            <a:r>
              <a:rPr lang="es-CL" dirty="0" smtClean="0"/>
              <a:t>Mark </a:t>
            </a:r>
            <a:r>
              <a:rPr lang="es-CL" dirty="0" err="1" smtClean="0"/>
              <a:t>McMinn</a:t>
            </a:r>
            <a:r>
              <a:rPr lang="es-CL" dirty="0" smtClean="0"/>
              <a:t> (1984) sugiere que los terapeutas conversen con sus clientes franca y abiertamente en los primeros estadios del proceso terapéutico en relación a sus valores generales, incluyendo los valores religiosos</a:t>
            </a:r>
            <a:endParaRPr lang="es-MX" dirty="0" smtClean="0"/>
          </a:p>
        </p:txBody>
      </p:sp>
      <p:pic>
        <p:nvPicPr>
          <p:cNvPr id="24578" name="Picture 2" descr="http://t3.gstatic.com/images?q=tbn:ANd9GcTEGKg5Y7WUK8sAmnyu4jFrN_t1oSPK7Kf5KEo5WKXLIWU5fWbT"/>
          <p:cNvPicPr>
            <a:picLocks noChangeAspect="1" noChangeArrowheads="1"/>
          </p:cNvPicPr>
          <p:nvPr/>
        </p:nvPicPr>
        <p:blipFill>
          <a:blip r:embed="rId2" cstate="print"/>
          <a:srcRect/>
          <a:stretch>
            <a:fillRect/>
          </a:stretch>
        </p:blipFill>
        <p:spPr bwMode="auto">
          <a:xfrm>
            <a:off x="323528" y="2204864"/>
            <a:ext cx="3084823" cy="2448272"/>
          </a:xfrm>
          <a:prstGeom prst="rect">
            <a:avLst/>
          </a:prstGeom>
          <a:noFill/>
        </p:spPr>
      </p:pic>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332656"/>
            <a:ext cx="8229600" cy="4525963"/>
          </a:xfrm>
        </p:spPr>
        <p:txBody>
          <a:bodyPr/>
          <a:lstStyle/>
          <a:p>
            <a:r>
              <a:rPr lang="es-CL" dirty="0" smtClean="0"/>
              <a:t>Cuando un enfoque terapéutico de un problema falla en un nivel, un abordaje en uno o más niveles puede surtir efecto.</a:t>
            </a:r>
          </a:p>
          <a:p>
            <a:r>
              <a:rPr lang="es-CL" dirty="0" smtClean="0"/>
              <a:t>Una modalidad terapéutica dirigida principalmente al individuo, enfatizando la importancia del tratamiento en niveles múltiples; biológico, psicológico y espiritual</a:t>
            </a:r>
            <a:endParaRPr lang="es-MX" dirty="0"/>
          </a:p>
        </p:txBody>
      </p:sp>
      <p:pic>
        <p:nvPicPr>
          <p:cNvPr id="23554" name="Picture 2" descr="http://t1.gstatic.com/images?q=tbn:ANd9GcQ1qKw3NB1Z6GD6gibcMSUD5Afbq0Fblk-II8luYcJ1r9HG5XXI"/>
          <p:cNvPicPr>
            <a:picLocks noChangeAspect="1" noChangeArrowheads="1"/>
          </p:cNvPicPr>
          <p:nvPr/>
        </p:nvPicPr>
        <p:blipFill>
          <a:blip r:embed="rId2" cstate="print"/>
          <a:srcRect/>
          <a:stretch>
            <a:fillRect/>
          </a:stretch>
        </p:blipFill>
        <p:spPr bwMode="auto">
          <a:xfrm>
            <a:off x="2267744" y="3524452"/>
            <a:ext cx="3753594" cy="2851568"/>
          </a:xfrm>
          <a:prstGeom prst="rect">
            <a:avLst/>
          </a:prstGeom>
          <a:noFill/>
        </p:spPr>
      </p:pic>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548680"/>
            <a:ext cx="8229600" cy="4525963"/>
          </a:xfrm>
        </p:spPr>
        <p:txBody>
          <a:bodyPr/>
          <a:lstStyle/>
          <a:p>
            <a:r>
              <a:rPr lang="es-CL" dirty="0" smtClean="0"/>
              <a:t>La mayoría de las personas han realizado al menos un grado de inversión emocional en creencias, y una amenaza a la validez de ellas crea alguna angustia</a:t>
            </a:r>
            <a:endParaRPr lang="es-MX" dirty="0"/>
          </a:p>
        </p:txBody>
      </p:sp>
      <p:pic>
        <p:nvPicPr>
          <p:cNvPr id="22530" name="Picture 2" descr="http://t1.gstatic.com/images?q=tbn:ANd9GcTFZ0P9TvRDgcsddnfgny6JvVbu5DFVC42hqgegVQeNDe4ls7ug"/>
          <p:cNvPicPr>
            <a:picLocks noChangeAspect="1" noChangeArrowheads="1"/>
          </p:cNvPicPr>
          <p:nvPr/>
        </p:nvPicPr>
        <p:blipFill>
          <a:blip r:embed="rId2" cstate="print"/>
          <a:srcRect/>
          <a:stretch>
            <a:fillRect/>
          </a:stretch>
        </p:blipFill>
        <p:spPr bwMode="auto">
          <a:xfrm>
            <a:off x="2195736" y="2639111"/>
            <a:ext cx="4320480" cy="3166153"/>
          </a:xfrm>
          <a:prstGeom prst="rect">
            <a:avLst/>
          </a:prstGeom>
          <a:noFill/>
        </p:spPr>
      </p:pic>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2843808" y="548680"/>
            <a:ext cx="6131024" cy="6309320"/>
          </a:xfrm>
        </p:spPr>
        <p:txBody>
          <a:bodyPr>
            <a:normAutofit fontScale="92500" lnSpcReduction="10000"/>
          </a:bodyPr>
          <a:lstStyle/>
          <a:p>
            <a:r>
              <a:rPr lang="es-MX" dirty="0" smtClean="0"/>
              <a:t>Ve el </a:t>
            </a:r>
            <a:r>
              <a:rPr lang="es-MX" dirty="0" smtClean="0"/>
              <a:t>siguiente video </a:t>
            </a:r>
            <a:r>
              <a:rPr lang="es-MX" dirty="0" smtClean="0">
                <a:hlinkClick r:id="rId2"/>
              </a:rPr>
              <a:t>http://</a:t>
            </a:r>
            <a:r>
              <a:rPr lang="es-MX" dirty="0" smtClean="0">
                <a:hlinkClick r:id="rId2"/>
              </a:rPr>
              <a:t>www.youtube.com/watch?v=mnGWdksKN6U&amp;feature=related</a:t>
            </a:r>
            <a:endParaRPr lang="es-MX" dirty="0" smtClean="0"/>
          </a:p>
          <a:p>
            <a:r>
              <a:rPr lang="es-MX" dirty="0" smtClean="0"/>
              <a:t>Únete con dos de tus compañeros y contesta las siguientes preguntas:</a:t>
            </a:r>
          </a:p>
          <a:p>
            <a:r>
              <a:rPr lang="es-MX" dirty="0" smtClean="0"/>
              <a:t>1. ¿Quiénes son los protagonistas de la historia.</a:t>
            </a:r>
          </a:p>
          <a:p>
            <a:r>
              <a:rPr lang="es-MX" dirty="0" smtClean="0"/>
              <a:t>2. ¿Cuál es el transfundo que desata la crisis familiar en cada uno de los protagonistas?.</a:t>
            </a:r>
          </a:p>
          <a:p>
            <a:r>
              <a:rPr lang="es-MX" dirty="0" smtClean="0"/>
              <a:t>3. ¿Qué ritos puedes detectar en la narración?</a:t>
            </a:r>
          </a:p>
          <a:p>
            <a:r>
              <a:rPr lang="es-MX" dirty="0" smtClean="0"/>
              <a:t>4. ¿Qué mitos son los que se reflejan en la narración?</a:t>
            </a:r>
          </a:p>
          <a:p>
            <a:r>
              <a:rPr lang="es-MX" dirty="0" smtClean="0"/>
              <a:t>5. ¿Qué creencias observas en el desarrollo del testimonio?</a:t>
            </a:r>
          </a:p>
          <a:p>
            <a:endParaRPr lang="es-MX" dirty="0"/>
          </a:p>
        </p:txBody>
      </p:sp>
      <p:sp>
        <p:nvSpPr>
          <p:cNvPr id="3" name="2 Título"/>
          <p:cNvSpPr>
            <a:spLocks noGrp="1"/>
          </p:cNvSpPr>
          <p:nvPr>
            <p:ph type="title"/>
          </p:nvPr>
        </p:nvSpPr>
        <p:spPr/>
        <p:txBody>
          <a:bodyPr/>
          <a:lstStyle/>
          <a:p>
            <a:r>
              <a:rPr lang="es-MX" dirty="0" smtClean="0"/>
              <a:t>Actividad</a:t>
            </a:r>
            <a:endParaRPr lang="es-MX" dirty="0"/>
          </a:p>
        </p:txBody>
      </p:sp>
      <p:pic>
        <p:nvPicPr>
          <p:cNvPr id="3074" name="Picture 2" descr="http://t3.gstatic.com/images?q=tbn:ANd9GcT2i2e-szcBoM5kJg1IWRRzPbxgm-HbgIquPHjOPDSIf1IgrL9v"/>
          <p:cNvPicPr>
            <a:picLocks noChangeAspect="1" noChangeArrowheads="1"/>
          </p:cNvPicPr>
          <p:nvPr/>
        </p:nvPicPr>
        <p:blipFill>
          <a:blip r:embed="rId3" cstate="print"/>
          <a:srcRect/>
          <a:stretch>
            <a:fillRect/>
          </a:stretch>
        </p:blipFill>
        <p:spPr bwMode="auto">
          <a:xfrm>
            <a:off x="179512" y="1988840"/>
            <a:ext cx="2762250" cy="1657351"/>
          </a:xfrm>
          <a:prstGeom prst="rect">
            <a:avLst/>
          </a:prstGeom>
          <a:noFill/>
        </p:spPr>
      </p:pic>
      <p:sp>
        <p:nvSpPr>
          <p:cNvPr id="3076" name="AutoShape 4" descr="data:image/jpeg;base64,/9j/4AAQSkZJRgABAQAAAQABAAD/2wCEAAkGBhQSERUUEhQVFRUUGBQVFhgYFhcWFxUXFhUVFBgUFhgXHSceFxkjGRQUHy8gIycpLCwsFR4xNTAqNSYrLCkBCQoKDgwOGg8PGiklHCQpKSwsLCwsLCwsKSksLCwsKSwsLCwsLCwpLCwsKSwpLCwsLCwsLCksLCwsKSwpLCwsLP/AABEIAK4BIgMBIgACEQEDEQH/xAAcAAACAgMBAQAAAAAAAAAAAAADBQQGAAIHAQj/xABFEAACAAMFBQUECAMHAwUAAAABAgADEQQFEiExQVFhcZEGEyKBoTJCUrEHFGJyksHR0iPh8BUkM4KisvEXQ7MWNHODwv/EABkBAAMBAQEAAAAAAAAAAAAAAAECAwQABf/EACURAAICAgIBBAMBAQAAAAAAAAABAhEDIRIxQQQiUWETMoGRQv/aAAwDAQACEQMRAD8AsMya2JvE2p2neY2SYfiPUwOZ7Tc2+ZjdIxlgyud56mCqx3nqYEsFWOAEUneepgik7z1MaKIIohjjdSd56wQRqogiiCAtchFZVOEZgHQbRBO4X4R0ER7qespeFR0JES40ImadwvwjoIzuF+EdBG8ZBONO4X4R0EZ3C/COgjeMjjjTuF+EdBGdwvwjoI3jI4407hfhHQRncL8I6CN4yOONO4X4R0EZ3C/COgjeMjjjTuF+EdBHncruHQQG2W4SxXX9N4io9pvpElWfNCGPsihGuYO2tMx0gNpBSbLjOwKKsFHkIjyLZKYVooqaUNK1yH5xyy2/SI04sZeZIAzzRaVOe+taU4ecQLV2otElC5CTE1YoCrKCa4hQ1oMtsJz2PwO1Ey/s58oJ3C/COgjj9i7dd8qvLm1YEEo2QJGxS1No01i+XN2zWaBiFNAa5MDvKnZBU/kDg0WTuF+EdBGdwvwjoI9lzAwqDURtDiGncL8I6CM7hfhHQRvGRxwPuF+EdBFStD1ZjvJPrFttD0RjuBPpFQYRHKymNAWJ3nrGjMd56wVhA2EZmy6QFnO89TAy53nqYKwgTQjY6RNlMcIzOg+UZGSvZHIfKMjSuiD7ErnxNzb5mN0MBmHxN95vmY3QxM4krBVgCGDKYIAywVYChgqwyAGWCLAlgqwQDm6bcqoQxpnUa7aRPF4y/iHrFbWCAw6m0LRYfr6fEI9+up8QhADG4g82dQ9+tp8Q6x79aX4h1hII8M0DUjrB5ncR59ZX4h1Ee9+vxDqITKQdo6x6Gg8jqHPfLvHUR73o3jrCeMjuQKHHeDeOsZjG8Qnj2O5HUKu1isAVU65ih0O3lHGrf2amzHIwMQCT5k13x3hpSDxNnXIV2Ur/AF5QqtM6WmYUVMZ5tp2asUbVHGLT2PtKSTRMIOuef8ojo0wIEnaABQa4Wpz86R1G8byx13RR+0dnDAkRH8zs0PCqsQXXNlSFmCWWctSgJoVpUabQawwuvtCxApMbwnMV8Sjd4tV10MVO0li3EQE2k1rt/wCY0XZlqjuvZH6QFWYqTWojUFSKAHSvKOogx8i2a8CxzOmfPYR0Mdy+jztC1psa4mOOVSW2ZzFKqemXlDRnWhJQvZ0mMit983xHqY8Nob4m6mG/IJwHN6vSU3Gg6mKy0SJs5iM2J5kmAGIzlyZSMaBEQNhBWgTRJlUCaBNBmgTQjHRLleyOQ+UZGSvZHIfKMjUuiD7K9MPjb7zfMwRDGTB4m5t8zG6iJHBEMGVoCogyrBAGQwVTAlWCKsMAMrQVTAVWCAQwA6mCKYAoggEcAKWpmYpV6/SQgcpJzAyx/Efs8OMLfpM7X4P7rKbMis0g6D4PzPSOVvemH2fKBt6Q6XlnVp3bkVoWz3VyHPfCm1fSDn4f64mOZzbaxyqeP6QWzS2bM6cYeqD2dauXta0ylSfzEW6V2tRFJYYiBkqjxNHErFbHqElAs3DPTbHUewlillMWPFM9+ooeWekdKdKkGOO3bLR2Y7RfWlbEoR11Sua+Rzh5WOb/AEiFrK8q2ySVYfwptMsakVQnkQR5jdF7uu1d7KR/iAMCxJRomx7GlDGEGCIQbzt0oNQsKrrnpFTvjtlZFOEmFk24mW2TpQmEy5ad5MYkkjF7C5+8T6AxULaCkzJKgHYB+ekZpPez0YRSimi2PeUuaKyn8jlCy3WYupprEWw2ebNNVlAKPeYgdMMPTLoM9dpEZ562jRFclTOfWqRRiCIUzrPiagBzyFM6ngIuF+2Gj1HvbIk2e6VkoXIJcCoPwk5a784dZaIfht0U603BOkjG6jCdzAlSchiA0jpP0MWzK0Sz9hxyzU/lFbvGjIzliR3cwPUbcOXM4ivURcPojuvBImTae2VQHeEFT6t6RWE3JiZ8ah0X4xoxj01jQxVmVHjQNjGxgbQjGRqxgbRsY0YQjHQNoGxgjQIiEY6Jso+Ech8oyPJQ8I5D5Rkal0Z32JHHibm3zMbqI8f2m5n5mN1EIAIiwZRA0EGWCcbqsGURoggqiGQpsqwRVjxRBVEE4xRCDtr2qWxSCQR3jCijdX3osExqAmOBfSHfhn2hs/CpKjjSmI9cv+IH0GKK7b7ezszMSWY1JO2uf84XNNqY9mGPUkmld1PWLJJID2w9jlgnME7gNTDZLNMmusmUpZzkETOnEkR5c9ytMAC5YjTmBqeXzrHUezV3JYU8AGNvbc6nhXYOEZ55FZqx4m0K5X0WTZMnEQxmMuTKT4G1pQUNK84s3Yy6JxmDGpQ0zJyqafrEqzdo58w4JIxHlUDiYNJ7fLLZUmSZpmAgN4QErpqNPPrCpxbtstxlFVFKys9ur2afYp8qgIlFHqGGJSkxcSsuoyJjoHYtT9Qs1dTKU9c45z9Jl1hka2WZGX62ySJgy1ZsVacWRRX7Rjrd22PupUuWP+2iJ+FQv5RZIx5WGwxmGCUjCIcgVO/r/loZilNMnYjI4chU8K5c4o9qtktWXAweuqlQPURa+3d3d262kA4SCkzDqGKkK9Nv8ooc3u0JxT5JIqCMWIgiuVBpp6xkyK3s9TDKPFUPkvHGAAKDhl6RgTKK/dttYzBhACaFhWh10B+cWEiMuRGmMiHOs4bUaQS0SMahSCQaE7AaGtDwrTpBGXOCoKxHlRRJNlP7SsA6yV0qGbnWqoOA150jsPZq6Pq1llStSq1Y72bxN6n0jmlxXUbTexBFURhMfcFQCgPM4R5x2PDHoYF7bPL9TO50AKRoViQRGhWLMzpkdlgZSJJWBlYQYjskaFIkFYGRCsZMjskCZIlMsDZYRodM3ljIchGRugyHKPI0rog+xb/Y84saSzmTu384KLknD3D1U/nFhlzQKaRu9rRcyaHdtPlHcULbKu8llNGUrzFI3SHq2ybMbCsoFae+DTXUV5HqI1vK5wqd4owke0tajdUQK+At12K0gyCJl33TjUNUcq09aGJ63QBqjHk4P5CGURbFSCCgQ0S7JZy8anj/AMRt/YwHvHoIZQYLEFrQvVRyjg30iXCbNaCMsJqRTZXZH0ZbGWUDRCdat7RHMDMeQjhv0oqHq4I6ChFdQRTbsMdKFbGjK9HNG0g0iWSrHYKH+vWBOPDDq5rFjkzN9Gp5LWDKVKxoq2X/ALH2ICSr71UDgKV+ZMPJ64gVrQkEA7uMJuzFopJQbCoI8xpDgTM6x57Wz0YvQvslgmyR7U+Ycge6mKH9rM4XYV8OwVziS08eF2eYw8CzFmphmLjJUHc4rQVUmJ02Wk0ZHC246N+hiPNsC92zzzRJfjxH3SNWBGppUecFb0PdK2xlccn6wJEg5gzZc/D9mR42bliMtebR0f6u26OXfRPeHe2mfaWGEMvdyl+CUhrh51Iqd4MdTs9txBPtZ+Wv5iPQhCoo8nNk5TZr3Z3GPWlHdBntQArzPkNseyZ2IngB65/pD8SVi632HvZTqQCKVz3jxD1Ecjvm7iJ7EyhqaHCoqONBrxMduegG4H88o5X2pu6bIcl3ZkY1B28A24xnzQdWjZ6XIk6YmkycwT/xG5n1MQntdctB6xsszjHnNUb+VkxDUxJWIciZSDG0gZnSISLxZbexd3IomTAoxuVUnbRRkPUxZaRSexV8lpzIPYotcjTEa5A6VoDrHREsanafSPVwLljR4/qNZGLyIGRDb6gvHrHgsSbvWLcGQ5CdljRhDprGm71jwSEHuj5/OB+MbmIiIGwh/PwD3V6CEV522WpAAoSdn9UiU4qKtseDcnSQFoG0FaBNEWWQVNBGRiaCMjSuiD7IqghqlsgSaecObFeUsaBQeWfWIUm0CtCAYly2TYAPKCkKxuLTUVFDpt4/10gN5Th3MypoMJ+WXrSIE+ctMwDpTfrCe8LwxSplNMhT/MP0gylSBGNs1slrR1aWZhQ5UocPnXdB7p+sy5glg96hNcVdBvNcxFcsdn751WoUnbupnF4uyUtmSmGa1cy4UOD+EkgRPEnPZTJUdDxSab4BNmgg6EbdoHPaI0k21JoJlsrU1GhHPaPOIFung1KnC60FTqpOgce8h3xsSMwvvq0FASKlQKsvvqPiQ+8OB/lHFPpFtQNaUOKhJHssD7MwDYcqGOlX3fJCEjwsMVAdZcxRVpfFGANP+I4n2svAO9FNASTTcrUan4q9YSTvRSCrZX61Uxb+xssFc9pMVWz2UlWNMh/KLZ2O9jkYz5n7dGnCt7LRciYJeE+4SvQ5ekT7RbgBC2ZOwkkDXXnCG+bwKgknIRkTtmpukS7z7ZS5LUBJbcufXZCK8+2M22MkkVSViBI1LkHItTYNgir2icXcsdTFl7Ldl580iZLkvMC5kgUUDiTlG6ONRX2YXklN14Oidkphkh1Wngsw8y7OSfWOmXZProfZREHM5k9KRx+77rnygyTKgsqICwKghWrroaiOiXFbD3ZC0WYcTValF2KTQ7qRWEvBKcX2We2TqgKurkDki5nrSnnHrXgsjJ28T6KNa8ToBTDrHthUZPXQYSTVTsNANVB3nPSDGyA7DhPu0xqeO/rFGSBTZzTpZpQNQ0oaipGXH0iuXxZ3m2VknShNKpR1UgLSnicb2JByyNeVYm2u71lsWlh1Fc+6JAH+TZ0iQbeGs7YmYA1Usy+IaA5UFdfWEbGSOPXj2dnKxaQTOUAMQtSRXZQ6ngM+EQ7Hew0bIjZHTDd40lTJLqdhdpR8wPCfSIVo7PkkM9jlTMIpVWBy50ofOMM8N9G7Hnrspy3oIJ9StFqZUly2AJFXIIUCuZ404Rcbtu52rJFnMsEEh2RRhAz9tTnnpviXbZkwTUC1dpVQxAYqaihGQ1rnTZCr0y7Y0vUtqkQZE+TYJfdlsK48pjhgjME8QZ6UxGjUEXS7LWQcTN4aYhpmjCoOtaDfTbFDvPsXOtjq7OAgYvgK0wk0FXVq4jQGmgzNYstk7OyJa1ZO8IAxTJpJXyrryA5RshGjLOUWl8loW1Kdo8yDxjdp9OEIJd1pPIJlKFGjMKGn2VGg5w4FnlqtNg2LX5CKUyWjDaYjzrfSMey4vYxj7y0HXX0hVbLM6HxDLYdh84SVoaKTNLZeDNoYUzkrmedYlTHiNNOUeX6iV9no4I0M5L1UHh8so8aNLE3gHn843YxSLuKZNqpMMmgjI8TQRka10Zn2eCSIw2lFyFWO5RWIrSsziJpU5DLbtgn1nLDKAXjsHE74IoK8rwwLVxhGwE+I+Qivyb1MzGtKAEc9usHvRUSpqXentNtPAbBGnYi5sbtNnZJiFAFJL02AAZLx5xKVydIrGkrLRc3Z18IZSkvL2igd23nxZKvz+bYS7TK0KTRupgb0yMT5VslnIMK7AaqfIGkGfKNkYpKkZpNt7EzTknVIrLmrtIo6Hj8S7xuiu31etQjsMMxWMmYK5FTkw4rmrA7IddoHwlJi5MpA5g7D8/Lrzu/rSZuN8zLBOEaGc+EKqKfhoNd1ToI6TpBirYmvy9DMFakglcxqzBMJw9RU6CnlFUtF3hJlZy0VwKEjwqR7p3a+kXq7LkYnHMAxbAB4VGxVGwQa33cGBBWo5R588n+HoQx0jm95TEwd3KoSaVpoBzETeza4QfL84aWq5wDRFPDKgHGNruuplBqKRJ5NUUUHdkiZMopJiuXpd8ydLeYASsuhO4AnDU+ZHrFtNlT3hX+t0X27OzISz4XUVcVcUyFR7J5D1rDYIuUrEzyUY7PnSy2H+IA2lQD5x3rsLYwJdNFqMicgvtVHMkZRTO0XYwJMBlDDjdQBs0J8tItXYe14KLOJOHJBSudcw3QUJ3cI9CL3syOOtHSbRZUnS6MlVPxAeg1ig9prtmWJ+8lMcGq8BphPEbDuNI6HZptdcuAz6nTpAr3sKzpTIwqCCOoiko8kSjLi/orHZvth34AaYQwGYKg+eWzpFsSbxTyJWOC/WmsVqIJIMpiuWpFa+ozHOO13deqzJSuGPiANWQgQIStbBkjT0Sp8uutRXTP5NoeRiDbbvbu6KXBrrRS2tdNCIYSzuFQdq0IPNTA5q9DqAWU12UB026QzViJldYTJZozpXZiTD+cMLHMY+0JZO9WKnrSJ72eooQKHYWDA+TQua5xjUCWlCRWhwkDfSmfWEqhrsYT5BCYZWTNmWy8O800ry4wJLARQUHNaj/SQQYXX8GM0DusdBqXwjM1Ip0iKk6ZL9ySnOZiPy/OOs4sUuRhNRkfu0r65/wAoj2xcbgk0lqMRGgJBOvQny4xEs99MwIKIw3rM+eURbydmUJmpmMEoDXChozVO32WFeMMmgUMpV4l89FPsDawHvGmzcI3+stMFExyxtdhg/CGFfSFku0mmKqy0b32YAlQaKksbqAEtTM8qwcXqCMMuZJO/EdfU+tYLOSJ1nswOYnTZp++KdQv5wWZaJeEgsCNCK4qcyNIUNZGc4iT/APVMr/pIpBlsZGeGp0qRgf1yblE234Q6S8sWWuThYiuWzlESYImXlqOnru2cohsppU6R42fcmkeri6ROsXsDz+cEJgFlyAzyoMvzgxaLR1FIjLth00EZGIchyjI2royvsXTLyqSEUuQSMhUa7ToIFMkzGFXYS1+Fcz5nSJRtRBI2VPzhdetql4W8TOR7q1zOgBI0zgMEVukCsSSHmUaZkvukklue4RaJNsljCFZaaACgA4cIolikSpCPMmE94wzNMl+yOPGIVhltOUFCcJJI48YiptGz8SerOtS6EUyIPmDADbzJbxGso5HfL4j7O8bNRujmdj7YvZmwg4gpoamsP5XbVLQDiGGuVK61y/OLRyolLC/4S76tLzbQ0sECWpoWzrpnwGpEO5fZyW0kIQCBQqRnhIyqOpHnCq43AqScySTFhkWzdQ7/AOXGNqVrZhtp6K9Ou0oSpGny38oWW2zRbr2umTa0o9fD7LozS5ks/ZdSCvI5HaDFPtH0fW0E9zeLFdi2iQswgbjMUgnnSMk/TX+rNcPUr/oUTpWcDSxs2ik8hX5RZLm7ET0bFa58qYNiypbrX7zM2nADzi1SLXKSihkUD3VIy6aecSj6R/8ATKy9Wq9qK52d7IopWbOzcZqlMlOwtvPDZFompkaR5OmBgSlGpuIrFdvedMSk0E1Gq7uGWwxtjFY1SMUpyyStkK9bMJk0bcFF5k6+dMI8zEyw3GUnk0HjQV4Z6eYgtklMQSFUnWveDU5nLZmTDSxziNkuvFqxLlGy3CSRMs8oqKLkNwNR5V0iR3m+Bra96r5ZRkxyRoByziyafRnkmuzif0nyP7+xGQZJZPOoHyBjqPY01sck42BKA+63pqI5l29UzraUQVclU8ObCgGyuWp6RcLnuuWiqqG1IQAPErADo2nlE4v3MpL9UXruR9iu8VQ9Y3oae91Dj9Yq0+ZOkiuOZh34MYHMABh0j2zdp2y8Uh+ZMtvWKWRostqmKFDeEV1xD04RrYZgYmhQ0+H9K0hXKvbxVaXMUHXCVdSTt3wws9tTMrw93CeFd8ccDWUGYsMFSdaBjTQDWsAn2Yqa5134TClrqyxLJB4y3FfQiAG2tL22mXzBdf8A9QLoNEq8bJKJxeDGeHdFuAOQr0gFlClgoEytalWqfCKkgFjQDIDXbAJ94CaCDPltXY6gZ8dIY3EVMvHMO3CB7YxLkcNPbFdCdKQF2c+iaLsQnvHVWP3agDn+ekezbXLVaqqTB8K4PnSnlAbZa2xeKdhX4e7LHzbID+sojGxrixLZxMr7wNH50qPnHPXQUvk8N6HF/CCoTqjKEryamvWNccxq5PQ+0hJy+0jaRIYzdMHgplkA69c256xH+tTMg1aio4TBw2YhuPGIT+7LR+qPJ5w+1r6+e4wqtFoLGD2xiSoqOZNNwrvifYbhVs2YnkKepjz8kJ5Xxj0bYThjVy7IUqZkIKHiwSrmlD3K8yTG0y65W1QPMxoXp5pdkHni30KZZyHIRkTmlINKU2ZxkalB0Z3NFdm2cEnES2Zy0Gp3awl7VsVkqF8PiqKZaAw9IzOe0/OKZ22eYozLYK1UgVAypQ7ojPotj/ZCyxWpJr/3l2ZZYrgBoHOwMd0MrPfySyCKUGwZDkANkUux28q5VwQG+f8AMfKCy5mGYBkBUHxGlRrodYVYpS0kXlljHbYwnzy0yYzAAu5ag3HMQwsNnZZivMFJQFV+1x6wnvcTJlDKWppQ05+u2LQb5AsslJyN4SBkKHQ5Z+UdLFKH7KhoTjP9Wn/R5YLwNMt5ifJvNlMV+zT1rRTlkRvzzzG+J/egxuV0qPPdW7H0y8CaOjZjX+hDKwX6HFCSG3E1B5VipSbRh5R4ZmeUG2LSLlOtgfJczxNR00jWXYk96jGKql6EQdb9MG0CmO7ZYtspsB3DSK9eE0ocLTaY6gk102nLU5+sEm33UQivi2BytfZFan5ARPK/a2iuFe5WWCyXilnAwMzDiD6Q0lXtKfOoz8jFIlT2A8BwrxIg63gw95WG4gH/AIjz1No3ygns6FZ5q74xr1/iJLAFGOGpLVxZEqoCnYa1JHnnFDS9hQ5YSNzZee4RK7F260YmauGTV8QAHidjqxpiJNCfKNGLKr2ZssNFmm/R7ZmmtNdnZmJbPDlU1oKCsN7NcqIuFCct7MxHLEcogNevH+vnG0m8aHWNPJGVphpsqah8LzCNxk416rALXd5P+JKQkitUbCc96uKRLa+KDXcN2ppEORfeF52M1XKhOzwjKGtC0yBOuwJmodP8jD/VKJHpG902mrMpcPkPeBIz3UDDziw/XhjQZZqTUeUR5s+WVZyqEhiKkCtKjKusdSOsrovxkYrMlrSpAJxS6iuoalPWJmLGuJWmrwqsweWtRDdVlKWVUUBxUjWudDrprESx2eQqgqgXEaNQkUbSozyzEcARPMxnCsyS5+F1oRv0P5RYbNLcqqqBJQCi5DvG44agLU57TnpBsSCpCriXXIEkcCcxlGTmxiq+Lehoa/dOoMBKg2eG1pLbC011P2iorwBw0gxtSbXJrvAIPCtNYiPMlMnjpg2hxiA51zEQpsyWlQimgoCtSy0O1a5+XCObo5KxlMtyUy2ag7OY2DiICbKZlaDn/M7eBjaxXUfamaioGeq7A0SJ9oVB7ZAGxQB5QjdrYy+gMvs8lQz5kV4DPf8A0ImvhUbh0iuWy/ZY9sz1G81p8qQCXeUpvYm94dxcV8g1InyS6H4t9ja1Th7sxweteQ1hHb1n51xFeJoT00HDrBJ16OlaSiN51J5nbCC8u0zMaZiJymh4xY/s8/wL4aZD5RkQ7FbiZaHeqnqBGQ6ehWit3t28ky2dUBdgzA7KEEgxSu0f0hTpyhFXuxniO1uB4cIrV7MfrM+h/wC7N/8AI0ZKmBvajfGONLS2Y253t6JwnTLRJwL7Smo0qw2jnEaxyp2jAkbQwr84NImCWQVOcT2vgsMyK/OC5/6BQf8ACwdlLUssgMlK/aJXoYv82ySbQoEwCmoI1B3iOR2e8gIf2DtKRlXKO53pg4tO0W9ezLoay5iMvFaHzzAjeZdc5RXCrDeKj5VERbov6sWH+zHwh5MwmueEmh5A7YSUF2isJt6ZX2cr7SsOVGHpHgng+yQeWvSGb3hnhmpmNcsLfz84jWmwy5mlG4HJvI7YSmUITzICXgjWfDlnyMAYN8PQ1jrTOpnjvC61zBXWpHu/qYnM39HL5wvtVnDMNcyAabqxOcbVFcc+LtmLNrsAjdWqNYdyLplbJaniQD84mp2fRtJCnkB+kZ3hNH57KbeNoCy2qTsrhPipUVprnDbsLfpmrMAqETCBUq2bVJoQAdAMjWkObV2WUD/CC/5VMR7BZEltoAtRXMgbs6aQ8MaWmSyZL2hmbZxj1bZxidMuWQw8NQd6zK08mB+cKrXdUyX7NWHKh/MesO8TXRJZF5Czrfmgrqw9Kt+URbXbv4dpB2/tWFNqtpExAQRTE2YyrSgz84jf2gDKn12s1PQQlNDWi0yr4ImSVJr4WofIRgvpu6n56M35GETWj+LJ+63+0R4JvgtPNv8AaI62dotLXwe8lGvtK3yBgYvE93OoTVHJ+TQh+s/+2Pl1SJNmmfxJ678J6rSOtnUiyLef8RDXKYpHmPEPSsbWW8CobOrSict41A6ZRW1tX8CU9f8ADZa8gcJhgjf3gACverTL4l/lB5MHFDK0WwTHFBTvkNF3nKnnQ+kO7ruvBR5nt4QpzyFPmeMR7puwSFAYhmFaE+6DsHllWNr2thVCcaqN5NBHdbYO9IYTrcBtEIr2vuVSjZkbxWEVtv8AVVytKclU/pFVtt+YifET5RGeX4KxxlktXafYD4d1BTpCW226W+stQd48J9IQT70oK0J8oivezEE4CANrZCINyZVJIazLY4ySc4Hwk1ERjaz7xB8yIrVrv8vlL8XEA06wCV9ZO0DrDcX5ByXg7Bdk8GTK+4n+0RkLrmlv9Xk1Ir3Uuv4BGRpS0QbOPXwf7zP/APlm/wDkaBLNi0Xr2BtDT5rBpVGmTCPE+1yfgiMfo+tHxyfxP+yNRAQidBltEN/+nto+OT+J/wBke/8AT60fHJ/E/wCyAcKfrMHlW2kMB9H9p+OT+J/2R6ewNp+OT+J/2QdHBbBf2EjOOv8AZi3M9mVxxEccTsDafjk/if8AZHZOydkaTZpcshfCM6E6nWlRFU9E62NpqJOXxqCR/WRirW+wmWcjVflFlWUQ1RSm6v8AKNZ9jxnMDqf0gNIbkVRbXUUbMeo5GPHQ6qaj1iwns+nw/wCoxpMuEUyy8z+kI4hUyszJsa2G5zO8Rqqg5FVLEnhs8zDO13G4NTgYbizLXmQsAtVpnjwlZIXQAFjQeaiFaaGUk+h/cljotaanVv01rFjk2RTribhko+cK7ospC+I0AAHh1PmdBD6QUUZL6AnqYZUc2DnXapHs05GKH2gkPLmUlthYnJsOL0joU2auwEcqCOd/SBd86aU7pgpB1xsmn3VMc6OTI/8AblsXVpUzgVwn1rGw7XuP8WQV4oaj0r8oSSkt6LQzJUwDUTGJ3be7rEmVInTNiIfszGp0KU9Ik+S6CuL7J8y+rPPyJz5Z+mcK7TcasCJTrQ+6Thr5/wDMez7jtB9v6vMHHErdQkCk9nrQfYdU4F2cdClfWBzl5G4rwCNkmiYpPhKggBsq1+Fh4WiM9uaWJomKVLlqba5UyI1hi1zWpSAWliu1HmKemGCTbFbAKObPOTdMBr+JUg6fgG0LTe64ZGeYZflSJsq9QJ5NfaQehiU11MVFZNnYbjMmejFSR6x4nZOURjCkGnsmZipwDYAfQwHBfJykAsNuxpMlLmSzKoG0tmB1jo9z3YZEsNMIabhody5Zhf1iodj+wnczhaZkypFSqKSVBIoDnqQIudsmMdKQiVbGb8EO3Xky1OwZ6xULfbbQ5q1cOzLLpE687BOfEMS5/aO/7sLjcE741/E37YzT5MvCkLp0on2kHSkAayJuh0txzh7yH/M37YBMuCadsv8AE37Ynwl8D8kKTKHlFZv+Z3swSlPhX2uJi6Tezs6mRl/ib9sKrH2MnYixMqpJPtN+yDGMlugOSehdd10hQMoYCyAQ2TszNG2X+Jv2xt/6cnb5f4m/bHcJMPJD27JY7mV9xP8AaIyJdgu5xKlglahFBzOxRwjI1KLozto//9k="/>
          <p:cNvSpPr>
            <a:spLocks noChangeAspect="1" noChangeArrowheads="1"/>
          </p:cNvSpPr>
          <p:nvPr/>
        </p:nvSpPr>
        <p:spPr bwMode="auto">
          <a:xfrm>
            <a:off x="63500" y="-804863"/>
            <a:ext cx="2762250" cy="1657351"/>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
        <p:nvSpPr>
          <p:cNvPr id="3078" name="AutoShape 6" descr="data:image/jpeg;base64,/9j/4AAQSkZJRgABAQAAAQABAAD/2wCEAAkGBhQSERUUEhQVFRUUGBQVFhgYFhcWFxUXFhUVFBgUFhgXHSceFxkjGRQUHy8gIycpLCwsFR4xNTAqNSYrLCkBCQoKDgwOGg8PGiklHCQpKSwsLCwsLCwsKSksLCwsKSwsLCwsLCwpLCwsKSwpLCwsLCwsLCksLCwsKSwpLCwsLP/AABEIAK4BIgMBIgACEQEDEQH/xAAcAAACAgMBAQAAAAAAAAAAAAADBQQGAAIHAQj/xABFEAACAAMFBQUECAMHAwUAAAABAgADEQQFEiExQVFhcZEGEyKBoTJCUrEHFGJyksHR0iPh8BUkM4KisvEXQ7MWNHODwv/EABkBAAMBAQEAAAAAAAAAAAAAAAECAwQABf/EACURAAICAgIBBAMBAQAAAAAAAAABAhEDIRIxQQQiUWETMoGRQv/aAAwDAQACEQMRAD8AsMya2JvE2p2neY2SYfiPUwOZ7Tc2+ZjdIxlgyud56mCqx3nqYEsFWOAEUneepgik7z1MaKIIohjjdSd56wQRqogiiCAtchFZVOEZgHQbRBO4X4R0ER7qespeFR0JES40ImadwvwjoIzuF+EdBG8ZBONO4X4R0EZ3C/COgjeMjjjTuF+EdBGdwvwjoI3jI4407hfhHQRncL8I6CN4yOONO4X4R0EZ3C/COgjeMjjjTuF+EdBHncruHQQG2W4SxXX9N4io9pvpElWfNCGPsihGuYO2tMx0gNpBSbLjOwKKsFHkIjyLZKYVooqaUNK1yH5xyy2/SI04sZeZIAzzRaVOe+taU4ecQLV2otElC5CTE1YoCrKCa4hQ1oMtsJz2PwO1Ey/s58oJ3C/COgjj9i7dd8qvLm1YEEo2QJGxS1No01i+XN2zWaBiFNAa5MDvKnZBU/kDg0WTuF+EdBGdwvwjoI9lzAwqDURtDiGncL8I6CM7hfhHQRvGRxwPuF+EdBFStD1ZjvJPrFttD0RjuBPpFQYRHKymNAWJ3nrGjMd56wVhA2EZmy6QFnO89TAy53nqYKwgTQjY6RNlMcIzOg+UZGSvZHIfKMjSuiD7ErnxNzb5mN0MBmHxN95vmY3QxM4krBVgCGDKYIAywVYChgqwyAGWCLAlgqwQDm6bcqoQxpnUa7aRPF4y/iHrFbWCAw6m0LRYfr6fEI9+up8QhADG4g82dQ9+tp8Q6x79aX4h1hII8M0DUjrB5ncR59ZX4h1Ee9+vxDqITKQdo6x6Gg8jqHPfLvHUR73o3jrCeMjuQKHHeDeOsZjG8Qnj2O5HUKu1isAVU65ih0O3lHGrf2amzHIwMQCT5k13x3hpSDxNnXIV2Ur/AF5QqtM6WmYUVMZ5tp2asUbVHGLT2PtKSTRMIOuef8ojo0wIEnaABQa4Wpz86R1G8byx13RR+0dnDAkRH8zs0PCqsQXXNlSFmCWWctSgJoVpUabQawwuvtCxApMbwnMV8Sjd4tV10MVO0li3EQE2k1rt/wCY0XZlqjuvZH6QFWYqTWojUFSKAHSvKOogx8i2a8CxzOmfPYR0Mdy+jztC1psa4mOOVSW2ZzFKqemXlDRnWhJQvZ0mMit983xHqY8Nob4m6mG/IJwHN6vSU3Gg6mKy0SJs5iM2J5kmAGIzlyZSMaBEQNhBWgTRJlUCaBNBmgTQjHRLleyOQ+UZGSvZHIfKMjUuiD7K9MPjb7zfMwRDGTB4m5t8zG6iJHBEMGVoCogyrBAGQwVTAlWCKsMAMrQVTAVWCAQwA6mCKYAoggEcAKWpmYpV6/SQgcpJzAyx/Efs8OMLfpM7X4P7rKbMis0g6D4PzPSOVvemH2fKBt6Q6XlnVp3bkVoWz3VyHPfCm1fSDn4f64mOZzbaxyqeP6QWzS2bM6cYeqD2dauXta0ylSfzEW6V2tRFJYYiBkqjxNHErFbHqElAs3DPTbHUewlillMWPFM9+ooeWekdKdKkGOO3bLR2Y7RfWlbEoR11Sua+Rzh5WOb/AEiFrK8q2ySVYfwptMsakVQnkQR5jdF7uu1d7KR/iAMCxJRomx7GlDGEGCIQbzt0oNQsKrrnpFTvjtlZFOEmFk24mW2TpQmEy5ad5MYkkjF7C5+8T6AxULaCkzJKgHYB+ekZpPez0YRSimi2PeUuaKyn8jlCy3WYupprEWw2ebNNVlAKPeYgdMMPTLoM9dpEZ562jRFclTOfWqRRiCIUzrPiagBzyFM6ngIuF+2Gj1HvbIk2e6VkoXIJcCoPwk5a784dZaIfht0U603BOkjG6jCdzAlSchiA0jpP0MWzK0Sz9hxyzU/lFbvGjIzliR3cwPUbcOXM4ivURcPojuvBImTae2VQHeEFT6t6RWE3JiZ8ah0X4xoxj01jQxVmVHjQNjGxgbQjGRqxgbRsY0YQjHQNoGxgjQIiEY6Jso+Ech8oyPJQ8I5D5Rkal0Z32JHHibm3zMbqI8f2m5n5mN1EIAIiwZRA0EGWCcbqsGURoggqiGQpsqwRVjxRBVEE4xRCDtr2qWxSCQR3jCijdX3osExqAmOBfSHfhn2hs/CpKjjSmI9cv+IH0GKK7b7ezszMSWY1JO2uf84XNNqY9mGPUkmld1PWLJJID2w9jlgnME7gNTDZLNMmusmUpZzkETOnEkR5c9ytMAC5YjTmBqeXzrHUezV3JYU8AGNvbc6nhXYOEZ55FZqx4m0K5X0WTZMnEQxmMuTKT4G1pQUNK84s3Yy6JxmDGpQ0zJyqafrEqzdo58w4JIxHlUDiYNJ7fLLZUmSZpmAgN4QErpqNPPrCpxbtstxlFVFKys9ur2afYp8qgIlFHqGGJSkxcSsuoyJjoHYtT9Qs1dTKU9c45z9Jl1hka2WZGX62ySJgy1ZsVacWRRX7Rjrd22PupUuWP+2iJ+FQv5RZIx5WGwxmGCUjCIcgVO/r/loZilNMnYjI4chU8K5c4o9qtktWXAweuqlQPURa+3d3d262kA4SCkzDqGKkK9Nv8ooc3u0JxT5JIqCMWIgiuVBpp6xkyK3s9TDKPFUPkvHGAAKDhl6RgTKK/dttYzBhACaFhWh10B+cWEiMuRGmMiHOs4bUaQS0SMahSCQaE7AaGtDwrTpBGXOCoKxHlRRJNlP7SsA6yV0qGbnWqoOA150jsPZq6Pq1llStSq1Y72bxN6n0jmlxXUbTexBFURhMfcFQCgPM4R5x2PDHoYF7bPL9TO50AKRoViQRGhWLMzpkdlgZSJJWBlYQYjskaFIkFYGRCsZMjskCZIlMsDZYRodM3ljIchGRugyHKPI0rog+xb/Y84saSzmTu384KLknD3D1U/nFhlzQKaRu9rRcyaHdtPlHcULbKu8llNGUrzFI3SHq2ybMbCsoFae+DTXUV5HqI1vK5wqd4owke0tajdUQK+At12K0gyCJl33TjUNUcq09aGJ63QBqjHk4P5CGURbFSCCgQ0S7JZy8anj/AMRt/YwHvHoIZQYLEFrQvVRyjg30iXCbNaCMsJqRTZXZH0ZbGWUDRCdat7RHMDMeQjhv0oqHq4I6ChFdQRTbsMdKFbGjK9HNG0g0iWSrHYKH+vWBOPDDq5rFjkzN9Gp5LWDKVKxoq2X/ALH2ICSr71UDgKV+ZMPJ64gVrQkEA7uMJuzFopJQbCoI8xpDgTM6x57Wz0YvQvslgmyR7U+Ycge6mKH9rM4XYV8OwVziS08eF2eYw8CzFmphmLjJUHc4rQVUmJ02Wk0ZHC246N+hiPNsC92zzzRJfjxH3SNWBGppUecFb0PdK2xlccn6wJEg5gzZc/D9mR42bliMtebR0f6u26OXfRPeHe2mfaWGEMvdyl+CUhrh51Iqd4MdTs9txBPtZ+Wv5iPQhCoo8nNk5TZr3Z3GPWlHdBntQArzPkNseyZ2IngB65/pD8SVi632HvZTqQCKVz3jxD1Ecjvm7iJ7EyhqaHCoqONBrxMduegG4H88o5X2pu6bIcl3ZkY1B28A24xnzQdWjZ6XIk6YmkycwT/xG5n1MQntdctB6xsszjHnNUb+VkxDUxJWIciZSDG0gZnSISLxZbexd3IomTAoxuVUnbRRkPUxZaRSexV8lpzIPYotcjTEa5A6VoDrHREsanafSPVwLljR4/qNZGLyIGRDb6gvHrHgsSbvWLcGQ5CdljRhDprGm71jwSEHuj5/OB+MbmIiIGwh/PwD3V6CEV522WpAAoSdn9UiU4qKtseDcnSQFoG0FaBNEWWQVNBGRiaCMjSuiD7IqghqlsgSaecObFeUsaBQeWfWIUm0CtCAYly2TYAPKCkKxuLTUVFDpt4/10gN5Th3MypoMJ+WXrSIE+ctMwDpTfrCe8LwxSplNMhT/MP0gylSBGNs1slrR1aWZhQ5UocPnXdB7p+sy5glg96hNcVdBvNcxFcsdn751WoUnbupnF4uyUtmSmGa1cy4UOD+EkgRPEnPZTJUdDxSab4BNmgg6EbdoHPaI0k21JoJlsrU1GhHPaPOIFung1KnC60FTqpOgce8h3xsSMwvvq0FASKlQKsvvqPiQ+8OB/lHFPpFtQNaUOKhJHssD7MwDYcqGOlX3fJCEjwsMVAdZcxRVpfFGANP+I4n2svAO9FNASTTcrUan4q9YSTvRSCrZX61Uxb+xssFc9pMVWz2UlWNMh/KLZ2O9jkYz5n7dGnCt7LRciYJeE+4SvQ5ekT7RbgBC2ZOwkkDXXnCG+bwKgknIRkTtmpukS7z7ZS5LUBJbcufXZCK8+2M22MkkVSViBI1LkHItTYNgir2icXcsdTFl7Ldl580iZLkvMC5kgUUDiTlG6ONRX2YXklN14Oidkphkh1Wngsw8y7OSfWOmXZProfZREHM5k9KRx+77rnygyTKgsqICwKghWrroaiOiXFbD3ZC0WYcTValF2KTQ7qRWEvBKcX2We2TqgKurkDki5nrSnnHrXgsjJ28T6KNa8ToBTDrHthUZPXQYSTVTsNANVB3nPSDGyA7DhPu0xqeO/rFGSBTZzTpZpQNQ0oaipGXH0iuXxZ3m2VknShNKpR1UgLSnicb2JByyNeVYm2u71lsWlh1Fc+6JAH+TZ0iQbeGs7YmYA1Usy+IaA5UFdfWEbGSOPXj2dnKxaQTOUAMQtSRXZQ6ngM+EQ7Hew0bIjZHTDd40lTJLqdhdpR8wPCfSIVo7PkkM9jlTMIpVWBy50ofOMM8N9G7Hnrspy3oIJ9StFqZUly2AJFXIIUCuZ404Rcbtu52rJFnMsEEh2RRhAz9tTnnpviXbZkwTUC1dpVQxAYqaihGQ1rnTZCr0y7Y0vUtqkQZE+TYJfdlsK48pjhgjME8QZ6UxGjUEXS7LWQcTN4aYhpmjCoOtaDfTbFDvPsXOtjq7OAgYvgK0wk0FXVq4jQGmgzNYstk7OyJa1ZO8IAxTJpJXyrryA5RshGjLOUWl8loW1Kdo8yDxjdp9OEIJd1pPIJlKFGjMKGn2VGg5w4FnlqtNg2LX5CKUyWjDaYjzrfSMey4vYxj7y0HXX0hVbLM6HxDLYdh84SVoaKTNLZeDNoYUzkrmedYlTHiNNOUeX6iV9no4I0M5L1UHh8so8aNLE3gHn843YxSLuKZNqpMMmgjI8TQRka10Zn2eCSIw2lFyFWO5RWIrSsziJpU5DLbtgn1nLDKAXjsHE74IoK8rwwLVxhGwE+I+Qivyb1MzGtKAEc9usHvRUSpqXentNtPAbBGnYi5sbtNnZJiFAFJL02AAZLx5xKVydIrGkrLRc3Z18IZSkvL2igd23nxZKvz+bYS7TK0KTRupgb0yMT5VslnIMK7AaqfIGkGfKNkYpKkZpNt7EzTknVIrLmrtIo6Hj8S7xuiu31etQjsMMxWMmYK5FTkw4rmrA7IddoHwlJi5MpA5g7D8/Lrzu/rSZuN8zLBOEaGc+EKqKfhoNd1ToI6TpBirYmvy9DMFakglcxqzBMJw9RU6CnlFUtF3hJlZy0VwKEjwqR7p3a+kXq7LkYnHMAxbAB4VGxVGwQa33cGBBWo5R588n+HoQx0jm95TEwd3KoSaVpoBzETeza4QfL84aWq5wDRFPDKgHGNruuplBqKRJ5NUUUHdkiZMopJiuXpd8ydLeYASsuhO4AnDU+ZHrFtNlT3hX+t0X27OzISz4XUVcVcUyFR7J5D1rDYIuUrEzyUY7PnSy2H+IA2lQD5x3rsLYwJdNFqMicgvtVHMkZRTO0XYwJMBlDDjdQBs0J8tItXYe14KLOJOHJBSudcw3QUJ3cI9CL3syOOtHSbRZUnS6MlVPxAeg1ig9prtmWJ+8lMcGq8BphPEbDuNI6HZptdcuAz6nTpAr3sKzpTIwqCCOoiko8kSjLi/orHZvth34AaYQwGYKg+eWzpFsSbxTyJWOC/WmsVqIJIMpiuWpFa+ozHOO13deqzJSuGPiANWQgQIStbBkjT0Sp8uutRXTP5NoeRiDbbvbu6KXBrrRS2tdNCIYSzuFQdq0IPNTA5q9DqAWU12UB026QzViJldYTJZozpXZiTD+cMLHMY+0JZO9WKnrSJ72eooQKHYWDA+TQua5xjUCWlCRWhwkDfSmfWEqhrsYT5BCYZWTNmWy8O800ry4wJLARQUHNaj/SQQYXX8GM0DusdBqXwjM1Ip0iKk6ZL9ySnOZiPy/OOs4sUuRhNRkfu0r65/wAoj2xcbgk0lqMRGgJBOvQny4xEs99MwIKIw3rM+eURbydmUJmpmMEoDXChozVO32WFeMMmgUMpV4l89FPsDawHvGmzcI3+stMFExyxtdhg/CGFfSFku0mmKqy0b32YAlQaKksbqAEtTM8qwcXqCMMuZJO/EdfU+tYLOSJ1nswOYnTZp++KdQv5wWZaJeEgsCNCK4qcyNIUNZGc4iT/APVMr/pIpBlsZGeGp0qRgf1yblE234Q6S8sWWuThYiuWzlESYImXlqOnru2cohsppU6R42fcmkeri6ROsXsDz+cEJgFlyAzyoMvzgxaLR1FIjLth00EZGIchyjI2royvsXTLyqSEUuQSMhUa7ToIFMkzGFXYS1+Fcz5nSJRtRBI2VPzhdetql4W8TOR7q1zOgBI0zgMEVukCsSSHmUaZkvukklue4RaJNsljCFZaaACgA4cIolikSpCPMmE94wzNMl+yOPGIVhltOUFCcJJI48YiptGz8SerOtS6EUyIPmDADbzJbxGso5HfL4j7O8bNRujmdj7YvZmwg4gpoamsP5XbVLQDiGGuVK61y/OLRyolLC/4S76tLzbQ0sECWpoWzrpnwGpEO5fZyW0kIQCBQqRnhIyqOpHnCq43AqScySTFhkWzdQ7/AOXGNqVrZhtp6K9Ou0oSpGny38oWW2zRbr2umTa0o9fD7LozS5ks/ZdSCvI5HaDFPtH0fW0E9zeLFdi2iQswgbjMUgnnSMk/TX+rNcPUr/oUTpWcDSxs2ik8hX5RZLm7ET0bFa58qYNiypbrX7zM2nADzi1SLXKSihkUD3VIy6aecSj6R/8ATKy9Wq9qK52d7IopWbOzcZqlMlOwtvPDZFompkaR5OmBgSlGpuIrFdvedMSk0E1Gq7uGWwxtjFY1SMUpyyStkK9bMJk0bcFF5k6+dMI8zEyw3GUnk0HjQV4Z6eYgtklMQSFUnWveDU5nLZmTDSxziNkuvFqxLlGy3CSRMs8oqKLkNwNR5V0iR3m+Bra96r5ZRkxyRoByziyafRnkmuzif0nyP7+xGQZJZPOoHyBjqPY01sck42BKA+63pqI5l29UzraUQVclU8ObCgGyuWp6RcLnuuWiqqG1IQAPErADo2nlE4v3MpL9UXruR9iu8VQ9Y3oae91Dj9Yq0+ZOkiuOZh34MYHMABh0j2zdp2y8Uh+ZMtvWKWRostqmKFDeEV1xD04RrYZgYmhQ0+H9K0hXKvbxVaXMUHXCVdSTt3wws9tTMrw93CeFd8ccDWUGYsMFSdaBjTQDWsAn2Yqa5134TClrqyxLJB4y3FfQiAG2tL22mXzBdf8A9QLoNEq8bJKJxeDGeHdFuAOQr0gFlClgoEytalWqfCKkgFjQDIDXbAJ94CaCDPltXY6gZ8dIY3EVMvHMO3CB7YxLkcNPbFdCdKQF2c+iaLsQnvHVWP3agDn+ekezbXLVaqqTB8K4PnSnlAbZa2xeKdhX4e7LHzbID+sojGxrixLZxMr7wNH50qPnHPXQUvk8N6HF/CCoTqjKEryamvWNccxq5PQ+0hJy+0jaRIYzdMHgplkA69c256xH+tTMg1aio4TBw2YhuPGIT+7LR+qPJ5w+1r6+e4wqtFoLGD2xiSoqOZNNwrvifYbhVs2YnkKepjz8kJ5Xxj0bYThjVy7IUqZkIKHiwSrmlD3K8yTG0y65W1QPMxoXp5pdkHni30KZZyHIRkTmlINKU2ZxkalB0Z3NFdm2cEnES2Zy0Gp3awl7VsVkqF8PiqKZaAw9IzOe0/OKZ22eYozLYK1UgVAypQ7ojPotj/ZCyxWpJr/3l2ZZYrgBoHOwMd0MrPfySyCKUGwZDkANkUux28q5VwQG+f8AMfKCy5mGYBkBUHxGlRrodYVYpS0kXlljHbYwnzy0yYzAAu5ag3HMQwsNnZZivMFJQFV+1x6wnvcTJlDKWppQ05+u2LQb5AsslJyN4SBkKHQ5Z+UdLFKH7KhoTjP9Wn/R5YLwNMt5ifJvNlMV+zT1rRTlkRvzzzG+J/egxuV0qPPdW7H0y8CaOjZjX+hDKwX6HFCSG3E1B5VipSbRh5R4ZmeUG2LSLlOtgfJczxNR00jWXYk96jGKql6EQdb9MG0CmO7ZYtspsB3DSK9eE0ocLTaY6gk102nLU5+sEm33UQivi2BytfZFan5ARPK/a2iuFe5WWCyXilnAwMzDiD6Q0lXtKfOoz8jFIlT2A8BwrxIg63gw95WG4gH/AIjz1No3ygns6FZ5q74xr1/iJLAFGOGpLVxZEqoCnYa1JHnnFDS9hQ5YSNzZee4RK7F260YmauGTV8QAHidjqxpiJNCfKNGLKr2ZssNFmm/R7ZmmtNdnZmJbPDlU1oKCsN7NcqIuFCct7MxHLEcogNevH+vnG0m8aHWNPJGVphpsqah8LzCNxk416rALXd5P+JKQkitUbCc96uKRLa+KDXcN2ppEORfeF52M1XKhOzwjKGtC0yBOuwJmodP8jD/VKJHpG902mrMpcPkPeBIz3UDDziw/XhjQZZqTUeUR5s+WVZyqEhiKkCtKjKusdSOsrovxkYrMlrSpAJxS6iuoalPWJmLGuJWmrwqsweWtRDdVlKWVUUBxUjWudDrprESx2eQqgqgXEaNQkUbSozyzEcARPMxnCsyS5+F1oRv0P5RYbNLcqqqBJQCi5DvG44agLU57TnpBsSCpCriXXIEkcCcxlGTmxiq+Lehoa/dOoMBKg2eG1pLbC011P2iorwBw0gxtSbXJrvAIPCtNYiPMlMnjpg2hxiA51zEQpsyWlQimgoCtSy0O1a5+XCObo5KxlMtyUy2ag7OY2DiICbKZlaDn/M7eBjaxXUfamaioGeq7A0SJ9oVB7ZAGxQB5QjdrYy+gMvs8lQz5kV4DPf8A0ImvhUbh0iuWy/ZY9sz1G81p8qQCXeUpvYm94dxcV8g1InyS6H4t9ja1Th7sxweteQ1hHb1n51xFeJoT00HDrBJ16OlaSiN51J5nbCC8u0zMaZiJymh4xY/s8/wL4aZD5RkQ7FbiZaHeqnqBGQ6ehWit3t28ky2dUBdgzA7KEEgxSu0f0hTpyhFXuxniO1uB4cIrV7MfrM+h/wC7N/8AI0ZKmBvajfGONLS2Y253t6JwnTLRJwL7Smo0qw2jnEaxyp2jAkbQwr84NImCWQVOcT2vgsMyK/OC5/6BQf8ACwdlLUssgMlK/aJXoYv82ySbQoEwCmoI1B3iOR2e8gIf2DtKRlXKO53pg4tO0W9ezLoay5iMvFaHzzAjeZdc5RXCrDeKj5VERbov6sWH+zHwh5MwmueEmh5A7YSUF2isJt6ZX2cr7SsOVGHpHgng+yQeWvSGb3hnhmpmNcsLfz84jWmwy5mlG4HJvI7YSmUITzICXgjWfDlnyMAYN8PQ1jrTOpnjvC61zBXWpHu/qYnM39HL5wvtVnDMNcyAabqxOcbVFcc+LtmLNrsAjdWqNYdyLplbJaniQD84mp2fRtJCnkB+kZ3hNH57KbeNoCy2qTsrhPipUVprnDbsLfpmrMAqETCBUq2bVJoQAdAMjWkObV2WUD/CC/5VMR7BZEltoAtRXMgbs6aQ8MaWmSyZL2hmbZxj1bZxidMuWQw8NQd6zK08mB+cKrXdUyX7NWHKh/MesO8TXRJZF5Czrfmgrqw9Kt+URbXbv4dpB2/tWFNqtpExAQRTE2YyrSgz84jf2gDKn12s1PQQlNDWi0yr4ImSVJr4WofIRgvpu6n56M35GETWj+LJ+63+0R4JvgtPNv8AaI62dotLXwe8lGvtK3yBgYvE93OoTVHJ+TQh+s/+2Pl1SJNmmfxJ678J6rSOtnUiyLef8RDXKYpHmPEPSsbWW8CobOrSict41A6ZRW1tX8CU9f8ADZa8gcJhgjf3gACverTL4l/lB5MHFDK0WwTHFBTvkNF3nKnnQ+kO7ruvBR5nt4QpzyFPmeMR7puwSFAYhmFaE+6DsHllWNr2thVCcaqN5NBHdbYO9IYTrcBtEIr2vuVSjZkbxWEVtv8AVVytKclU/pFVtt+YifET5RGeX4KxxlktXafYD4d1BTpCW226W+stQd48J9IQT70oK0J8oivezEE4CANrZCINyZVJIazLY4ySc4Hwk1ERjaz7xB8yIrVrv8vlL8XEA06wCV9ZO0DrDcX5ByXg7Bdk8GTK+4n+0RkLrmlv9Xk1Ir3Uuv4BGRpS0QbOPXwf7zP/APlm/wDkaBLNi0Xr2BtDT5rBpVGmTCPE+1yfgiMfo+tHxyfxP+yNRAQidBltEN/+nto+OT+J/wBke/8AT60fHJ/E/wCyAcKfrMHlW2kMB9H9p+OT+J/2R6ewNp+OT+J/2QdHBbBf2EjOOv8AZi3M9mVxxEccTsDafjk/if8AZHZOydkaTZpcshfCM6E6nWlRFU9E62NpqJOXxqCR/WRirW+wmWcjVflFlWUQ1RSm6v8AKNZ9jxnMDqf0gNIbkVRbXUUbMeo5GPHQ6qaj1iwns+nw/wCoxpMuEUyy8z+kI4hUyszJsa2G5zO8Rqqg5FVLEnhs8zDO13G4NTgYbizLXmQsAtVpnjwlZIXQAFjQeaiFaaGUk+h/cljotaanVv01rFjk2RTribhko+cK7ospC+I0AAHh1PmdBD6QUUZL6AnqYZUc2DnXapHs05GKH2gkPLmUlthYnJsOL0joU2auwEcqCOd/SBd86aU7pgpB1xsmn3VMc6OTI/8AblsXVpUzgVwn1rGw7XuP8WQV4oaj0r8oSSkt6LQzJUwDUTGJ3be7rEmVInTNiIfszGp0KU9Ik+S6CuL7J8y+rPPyJz5Z+mcK7TcasCJTrQ+6Thr5/wDMez7jtB9v6vMHHErdQkCk9nrQfYdU4F2cdClfWBzl5G4rwCNkmiYpPhKggBsq1+Fh4WiM9uaWJomKVLlqba5UyI1hi1zWpSAWliu1HmKemGCTbFbAKObPOTdMBr+JUg6fgG0LTe64ZGeYZflSJsq9QJ5NfaQehiU11MVFZNnYbjMmejFSR6x4nZOURjCkGnsmZipwDYAfQwHBfJykAsNuxpMlLmSzKoG0tmB1jo9z3YZEsNMIabhody5Zhf1iodj+wnczhaZkypFSqKSVBIoDnqQIudsmMdKQiVbGb8EO3Xky1OwZ6xULfbbQ5q1cOzLLpE687BOfEMS5/aO/7sLjcE741/E37YzT5MvCkLp0on2kHSkAayJuh0txzh7yH/M37YBMuCadsv8AE37Ynwl8D8kKTKHlFZv+Z3swSlPhX2uJi6Tezs6mRl/ib9sKrH2MnYixMqpJPtN+yDGMlugOSehdd10hQMoYCyAQ2TszNG2X+Jv2xt/6cnb5f4m/bHcJMPJD27JY7mV9xP8AaIyJdgu5xKlglahFBzOxRwjI1KLozto//9k="/>
          <p:cNvSpPr>
            <a:spLocks noChangeAspect="1" noChangeArrowheads="1"/>
          </p:cNvSpPr>
          <p:nvPr/>
        </p:nvSpPr>
        <p:spPr bwMode="auto">
          <a:xfrm>
            <a:off x="63500" y="-804863"/>
            <a:ext cx="2762250" cy="1657351"/>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
        <p:nvSpPr>
          <p:cNvPr id="3080" name="AutoShape 8" descr="data:image/jpeg;base64,/9j/4AAQSkZJRgABAQAAAQABAAD/2wCEAAkGBhQSERUUEhQVFRUUGBQVFhgYFhcWFxUXFhUVFBgUFhgXHSceFxkjGRQUHy8gIycpLCwsFR4xNTAqNSYrLCkBCQoKDgwOGg8PGiklHCQpKSwsLCwsLCwsKSksLCwsKSwsLCwsLCwpLCwsKSwpLCwsLCwsLCksLCwsKSwpLCwsLP/AABEIAK4BIgMBIgACEQEDEQH/xAAcAAACAgMBAQAAAAAAAAAAAAADBQQGAAIHAQj/xABFEAACAAMFBQUECAMHAwUAAAABAgADEQQFEiExQVFhcZEGEyKBoTJCUrEHFGJyksHR0iPh8BUkM4KisvEXQ7MWNHODwv/EABkBAAMBAQEAAAAAAAAAAAAAAAECAwQABf/EACURAAICAgIBBAMBAQAAAAAAAAABAhEDIRIxQQQiUWETMoGRQv/aAAwDAQACEQMRAD8AsMya2JvE2p2neY2SYfiPUwOZ7Tc2+ZjdIxlgyud56mCqx3nqYEsFWOAEUneepgik7z1MaKIIohjjdSd56wQRqogiiCAtchFZVOEZgHQbRBO4X4R0ER7qespeFR0JES40ImadwvwjoIzuF+EdBG8ZBONO4X4R0EZ3C/COgjeMjjjTuF+EdBGdwvwjoI3jI4407hfhHQRncL8I6CN4yOONO4X4R0EZ3C/COgjeMjjjTuF+EdBHncruHQQG2W4SxXX9N4io9pvpElWfNCGPsihGuYO2tMx0gNpBSbLjOwKKsFHkIjyLZKYVooqaUNK1yH5xyy2/SI04sZeZIAzzRaVOe+taU4ecQLV2otElC5CTE1YoCrKCa4hQ1oMtsJz2PwO1Ey/s58oJ3C/COgjj9i7dd8qvLm1YEEo2QJGxS1No01i+XN2zWaBiFNAa5MDvKnZBU/kDg0WTuF+EdBGdwvwjoI9lzAwqDURtDiGncL8I6CM7hfhHQRvGRxwPuF+EdBFStD1ZjvJPrFttD0RjuBPpFQYRHKymNAWJ3nrGjMd56wVhA2EZmy6QFnO89TAy53nqYKwgTQjY6RNlMcIzOg+UZGSvZHIfKMjSuiD7ErnxNzb5mN0MBmHxN95vmY3QxM4krBVgCGDKYIAywVYChgqwyAGWCLAlgqwQDm6bcqoQxpnUa7aRPF4y/iHrFbWCAw6m0LRYfr6fEI9+up8QhADG4g82dQ9+tp8Q6x79aX4h1hII8M0DUjrB5ncR59ZX4h1Ee9+vxDqITKQdo6x6Gg8jqHPfLvHUR73o3jrCeMjuQKHHeDeOsZjG8Qnj2O5HUKu1isAVU65ih0O3lHGrf2amzHIwMQCT5k13x3hpSDxNnXIV2Ur/AF5QqtM6WmYUVMZ5tp2asUbVHGLT2PtKSTRMIOuef8ojo0wIEnaABQa4Wpz86R1G8byx13RR+0dnDAkRH8zs0PCqsQXXNlSFmCWWctSgJoVpUabQawwuvtCxApMbwnMV8Sjd4tV10MVO0li3EQE2k1rt/wCY0XZlqjuvZH6QFWYqTWojUFSKAHSvKOogx8i2a8CxzOmfPYR0Mdy+jztC1psa4mOOVSW2ZzFKqemXlDRnWhJQvZ0mMit983xHqY8Nob4m6mG/IJwHN6vSU3Gg6mKy0SJs5iM2J5kmAGIzlyZSMaBEQNhBWgTRJlUCaBNBmgTQjHRLleyOQ+UZGSvZHIfKMjUuiD7K9MPjb7zfMwRDGTB4m5t8zG6iJHBEMGVoCogyrBAGQwVTAlWCKsMAMrQVTAVWCAQwA6mCKYAoggEcAKWpmYpV6/SQgcpJzAyx/Efs8OMLfpM7X4P7rKbMis0g6D4PzPSOVvemH2fKBt6Q6XlnVp3bkVoWz3VyHPfCm1fSDn4f64mOZzbaxyqeP6QWzS2bM6cYeqD2dauXta0ylSfzEW6V2tRFJYYiBkqjxNHErFbHqElAs3DPTbHUewlillMWPFM9+ooeWekdKdKkGOO3bLR2Y7RfWlbEoR11Sua+Rzh5WOb/AEiFrK8q2ySVYfwptMsakVQnkQR5jdF7uu1d7KR/iAMCxJRomx7GlDGEGCIQbzt0oNQsKrrnpFTvjtlZFOEmFk24mW2TpQmEy5ad5MYkkjF7C5+8T6AxULaCkzJKgHYB+ekZpPez0YRSimi2PeUuaKyn8jlCy3WYupprEWw2ebNNVlAKPeYgdMMPTLoM9dpEZ562jRFclTOfWqRRiCIUzrPiagBzyFM6ngIuF+2Gj1HvbIk2e6VkoXIJcCoPwk5a784dZaIfht0U603BOkjG6jCdzAlSchiA0jpP0MWzK0Sz9hxyzU/lFbvGjIzliR3cwPUbcOXM4ivURcPojuvBImTae2VQHeEFT6t6RWE3JiZ8ah0X4xoxj01jQxVmVHjQNjGxgbQjGRqxgbRsY0YQjHQNoGxgjQIiEY6Jso+Ech8oyPJQ8I5D5Rkal0Z32JHHibm3zMbqI8f2m5n5mN1EIAIiwZRA0EGWCcbqsGURoggqiGQpsqwRVjxRBVEE4xRCDtr2qWxSCQR3jCijdX3osExqAmOBfSHfhn2hs/CpKjjSmI9cv+IH0GKK7b7ezszMSWY1JO2uf84XNNqY9mGPUkmld1PWLJJID2w9jlgnME7gNTDZLNMmusmUpZzkETOnEkR5c9ytMAC5YjTmBqeXzrHUezV3JYU8AGNvbc6nhXYOEZ55FZqx4m0K5X0WTZMnEQxmMuTKT4G1pQUNK84s3Yy6JxmDGpQ0zJyqafrEqzdo58w4JIxHlUDiYNJ7fLLZUmSZpmAgN4QErpqNPPrCpxbtstxlFVFKys9ur2afYp8qgIlFHqGGJSkxcSsuoyJjoHYtT9Qs1dTKU9c45z9Jl1hka2WZGX62ySJgy1ZsVacWRRX7Rjrd22PupUuWP+2iJ+FQv5RZIx5WGwxmGCUjCIcgVO/r/loZilNMnYjI4chU8K5c4o9qtktWXAweuqlQPURa+3d3d262kA4SCkzDqGKkK9Nv8ooc3u0JxT5JIqCMWIgiuVBpp6xkyK3s9TDKPFUPkvHGAAKDhl6RgTKK/dttYzBhACaFhWh10B+cWEiMuRGmMiHOs4bUaQS0SMahSCQaE7AaGtDwrTpBGXOCoKxHlRRJNlP7SsA6yV0qGbnWqoOA150jsPZq6Pq1llStSq1Y72bxN6n0jmlxXUbTexBFURhMfcFQCgPM4R5x2PDHoYF7bPL9TO50AKRoViQRGhWLMzpkdlgZSJJWBlYQYjskaFIkFYGRCsZMjskCZIlMsDZYRodM3ljIchGRugyHKPI0rog+xb/Y84saSzmTu384KLknD3D1U/nFhlzQKaRu9rRcyaHdtPlHcULbKu8llNGUrzFI3SHq2ybMbCsoFae+DTXUV5HqI1vK5wqd4owke0tajdUQK+At12K0gyCJl33TjUNUcq09aGJ63QBqjHk4P5CGURbFSCCgQ0S7JZy8anj/AMRt/YwHvHoIZQYLEFrQvVRyjg30iXCbNaCMsJqRTZXZH0ZbGWUDRCdat7RHMDMeQjhv0oqHq4I6ChFdQRTbsMdKFbGjK9HNG0g0iWSrHYKH+vWBOPDDq5rFjkzN9Gp5LWDKVKxoq2X/ALH2ICSr71UDgKV+ZMPJ64gVrQkEA7uMJuzFopJQbCoI8xpDgTM6x57Wz0YvQvslgmyR7U+Ycge6mKH9rM4XYV8OwVziS08eF2eYw8CzFmphmLjJUHc4rQVUmJ02Wk0ZHC246N+hiPNsC92zzzRJfjxH3SNWBGppUecFb0PdK2xlccn6wJEg5gzZc/D9mR42bliMtebR0f6u26OXfRPeHe2mfaWGEMvdyl+CUhrh51Iqd4MdTs9txBPtZ+Wv5iPQhCoo8nNk5TZr3Z3GPWlHdBntQArzPkNseyZ2IngB65/pD8SVi632HvZTqQCKVz3jxD1Ecjvm7iJ7EyhqaHCoqONBrxMduegG4H88o5X2pu6bIcl3ZkY1B28A24xnzQdWjZ6XIk6YmkycwT/xG5n1MQntdctB6xsszjHnNUb+VkxDUxJWIciZSDG0gZnSISLxZbexd3IomTAoxuVUnbRRkPUxZaRSexV8lpzIPYotcjTEa5A6VoDrHREsanafSPVwLljR4/qNZGLyIGRDb6gvHrHgsSbvWLcGQ5CdljRhDprGm71jwSEHuj5/OB+MbmIiIGwh/PwD3V6CEV522WpAAoSdn9UiU4qKtseDcnSQFoG0FaBNEWWQVNBGRiaCMjSuiD7IqghqlsgSaecObFeUsaBQeWfWIUm0CtCAYly2TYAPKCkKxuLTUVFDpt4/10gN5Th3MypoMJ+WXrSIE+ctMwDpTfrCe8LwxSplNMhT/MP0gylSBGNs1slrR1aWZhQ5UocPnXdB7p+sy5glg96hNcVdBvNcxFcsdn751WoUnbupnF4uyUtmSmGa1cy4UOD+EkgRPEnPZTJUdDxSab4BNmgg6EbdoHPaI0k21JoJlsrU1GhHPaPOIFung1KnC60FTqpOgce8h3xsSMwvvq0FASKlQKsvvqPiQ+8OB/lHFPpFtQNaUOKhJHssD7MwDYcqGOlX3fJCEjwsMVAdZcxRVpfFGANP+I4n2svAO9FNASTTcrUan4q9YSTvRSCrZX61Uxb+xssFc9pMVWz2UlWNMh/KLZ2O9jkYz5n7dGnCt7LRciYJeE+4SvQ5ekT7RbgBC2ZOwkkDXXnCG+bwKgknIRkTtmpukS7z7ZS5LUBJbcufXZCK8+2M22MkkVSViBI1LkHItTYNgir2icXcsdTFl7Ldl580iZLkvMC5kgUUDiTlG6ONRX2YXklN14Oidkphkh1Wngsw8y7OSfWOmXZProfZREHM5k9KRx+77rnygyTKgsqICwKghWrroaiOiXFbD3ZC0WYcTValF2KTQ7qRWEvBKcX2We2TqgKurkDki5nrSnnHrXgsjJ28T6KNa8ToBTDrHthUZPXQYSTVTsNANVB3nPSDGyA7DhPu0xqeO/rFGSBTZzTpZpQNQ0oaipGXH0iuXxZ3m2VknShNKpR1UgLSnicb2JByyNeVYm2u71lsWlh1Fc+6JAH+TZ0iQbeGs7YmYA1Usy+IaA5UFdfWEbGSOPXj2dnKxaQTOUAMQtSRXZQ6ngM+EQ7Hew0bIjZHTDd40lTJLqdhdpR8wPCfSIVo7PkkM9jlTMIpVWBy50ofOMM8N9G7Hnrspy3oIJ9StFqZUly2AJFXIIUCuZ404Rcbtu52rJFnMsEEh2RRhAz9tTnnpviXbZkwTUC1dpVQxAYqaihGQ1rnTZCr0y7Y0vUtqkQZE+TYJfdlsK48pjhgjME8QZ6UxGjUEXS7LWQcTN4aYhpmjCoOtaDfTbFDvPsXOtjq7OAgYvgK0wk0FXVq4jQGmgzNYstk7OyJa1ZO8IAxTJpJXyrryA5RshGjLOUWl8loW1Kdo8yDxjdp9OEIJd1pPIJlKFGjMKGn2VGg5w4FnlqtNg2LX5CKUyWjDaYjzrfSMey4vYxj7y0HXX0hVbLM6HxDLYdh84SVoaKTNLZeDNoYUzkrmedYlTHiNNOUeX6iV9no4I0M5L1UHh8so8aNLE3gHn843YxSLuKZNqpMMmgjI8TQRka10Zn2eCSIw2lFyFWO5RWIrSsziJpU5DLbtgn1nLDKAXjsHE74IoK8rwwLVxhGwE+I+Qivyb1MzGtKAEc9usHvRUSpqXentNtPAbBGnYi5sbtNnZJiFAFJL02AAZLx5xKVydIrGkrLRc3Z18IZSkvL2igd23nxZKvz+bYS7TK0KTRupgb0yMT5VslnIMK7AaqfIGkGfKNkYpKkZpNt7EzTknVIrLmrtIo6Hj8S7xuiu31etQjsMMxWMmYK5FTkw4rmrA7IddoHwlJi5MpA5g7D8/Lrzu/rSZuN8zLBOEaGc+EKqKfhoNd1ToI6TpBirYmvy9DMFakglcxqzBMJw9RU6CnlFUtF3hJlZy0VwKEjwqR7p3a+kXq7LkYnHMAxbAB4VGxVGwQa33cGBBWo5R588n+HoQx0jm95TEwd3KoSaVpoBzETeza4QfL84aWq5wDRFPDKgHGNruuplBqKRJ5NUUUHdkiZMopJiuXpd8ydLeYASsuhO4AnDU+ZHrFtNlT3hX+t0X27OzISz4XUVcVcUyFR7J5D1rDYIuUrEzyUY7PnSy2H+IA2lQD5x3rsLYwJdNFqMicgvtVHMkZRTO0XYwJMBlDDjdQBs0J8tItXYe14KLOJOHJBSudcw3QUJ3cI9CL3syOOtHSbRZUnS6MlVPxAeg1ig9prtmWJ+8lMcGq8BphPEbDuNI6HZptdcuAz6nTpAr3sKzpTIwqCCOoiko8kSjLi/orHZvth34AaYQwGYKg+eWzpFsSbxTyJWOC/WmsVqIJIMpiuWpFa+ozHOO13deqzJSuGPiANWQgQIStbBkjT0Sp8uutRXTP5NoeRiDbbvbu6KXBrrRS2tdNCIYSzuFQdq0IPNTA5q9DqAWU12UB026QzViJldYTJZozpXZiTD+cMLHMY+0JZO9WKnrSJ72eooQKHYWDA+TQua5xjUCWlCRWhwkDfSmfWEqhrsYT5BCYZWTNmWy8O800ry4wJLARQUHNaj/SQQYXX8GM0DusdBqXwjM1Ip0iKk6ZL9ySnOZiPy/OOs4sUuRhNRkfu0r65/wAoj2xcbgk0lqMRGgJBOvQny4xEs99MwIKIw3rM+eURbydmUJmpmMEoDXChozVO32WFeMMmgUMpV4l89FPsDawHvGmzcI3+stMFExyxtdhg/CGFfSFku0mmKqy0b32YAlQaKksbqAEtTM8qwcXqCMMuZJO/EdfU+tYLOSJ1nswOYnTZp++KdQv5wWZaJeEgsCNCK4qcyNIUNZGc4iT/APVMr/pIpBlsZGeGp0qRgf1yblE234Q6S8sWWuThYiuWzlESYImXlqOnru2cohsppU6R42fcmkeri6ROsXsDz+cEJgFlyAzyoMvzgxaLR1FIjLth00EZGIchyjI2royvsXTLyqSEUuQSMhUa7ToIFMkzGFXYS1+Fcz5nSJRtRBI2VPzhdetql4W8TOR7q1zOgBI0zgMEVukCsSSHmUaZkvukklue4RaJNsljCFZaaACgA4cIolikSpCPMmE94wzNMl+yOPGIVhltOUFCcJJI48YiptGz8SerOtS6EUyIPmDADbzJbxGso5HfL4j7O8bNRujmdj7YvZmwg4gpoamsP5XbVLQDiGGuVK61y/OLRyolLC/4S76tLzbQ0sECWpoWzrpnwGpEO5fZyW0kIQCBQqRnhIyqOpHnCq43AqScySTFhkWzdQ7/AOXGNqVrZhtp6K9Ou0oSpGny38oWW2zRbr2umTa0o9fD7LozS5ks/ZdSCvI5HaDFPtH0fW0E9zeLFdi2iQswgbjMUgnnSMk/TX+rNcPUr/oUTpWcDSxs2ik8hX5RZLm7ET0bFa58qYNiypbrX7zM2nADzi1SLXKSihkUD3VIy6aecSj6R/8ATKy9Wq9qK52d7IopWbOzcZqlMlOwtvPDZFompkaR5OmBgSlGpuIrFdvedMSk0E1Gq7uGWwxtjFY1SMUpyyStkK9bMJk0bcFF5k6+dMI8zEyw3GUnk0HjQV4Z6eYgtklMQSFUnWveDU5nLZmTDSxziNkuvFqxLlGy3CSRMs8oqKLkNwNR5V0iR3m+Bra96r5ZRkxyRoByziyafRnkmuzif0nyP7+xGQZJZPOoHyBjqPY01sck42BKA+63pqI5l29UzraUQVclU8ObCgGyuWp6RcLnuuWiqqG1IQAPErADo2nlE4v3MpL9UXruR9iu8VQ9Y3oae91Dj9Yq0+ZOkiuOZh34MYHMABh0j2zdp2y8Uh+ZMtvWKWRostqmKFDeEV1xD04RrYZgYmhQ0+H9K0hXKvbxVaXMUHXCVdSTt3wws9tTMrw93CeFd8ccDWUGYsMFSdaBjTQDWsAn2Yqa5134TClrqyxLJB4y3FfQiAG2tL22mXzBdf8A9QLoNEq8bJKJxeDGeHdFuAOQr0gFlClgoEytalWqfCKkgFjQDIDXbAJ94CaCDPltXY6gZ8dIY3EVMvHMO3CB7YxLkcNPbFdCdKQF2c+iaLsQnvHVWP3agDn+ekezbXLVaqqTB8K4PnSnlAbZa2xeKdhX4e7LHzbID+sojGxrixLZxMr7wNH50qPnHPXQUvk8N6HF/CCoTqjKEryamvWNccxq5PQ+0hJy+0jaRIYzdMHgplkA69c256xH+tTMg1aio4TBw2YhuPGIT+7LR+qPJ5w+1r6+e4wqtFoLGD2xiSoqOZNNwrvifYbhVs2YnkKepjz8kJ5Xxj0bYThjVy7IUqZkIKHiwSrmlD3K8yTG0y65W1QPMxoXp5pdkHni30KZZyHIRkTmlINKU2ZxkalB0Z3NFdm2cEnES2Zy0Gp3awl7VsVkqF8PiqKZaAw9IzOe0/OKZ22eYozLYK1UgVAypQ7ojPotj/ZCyxWpJr/3l2ZZYrgBoHOwMd0MrPfySyCKUGwZDkANkUux28q5VwQG+f8AMfKCy5mGYBkBUHxGlRrodYVYpS0kXlljHbYwnzy0yYzAAu5ag3HMQwsNnZZivMFJQFV+1x6wnvcTJlDKWppQ05+u2LQb5AsslJyN4SBkKHQ5Z+UdLFKH7KhoTjP9Wn/R5YLwNMt5ifJvNlMV+zT1rRTlkRvzzzG+J/egxuV0qPPdW7H0y8CaOjZjX+hDKwX6HFCSG3E1B5VipSbRh5R4ZmeUG2LSLlOtgfJczxNR00jWXYk96jGKql6EQdb9MG0CmO7ZYtspsB3DSK9eE0ocLTaY6gk102nLU5+sEm33UQivi2BytfZFan5ARPK/a2iuFe5WWCyXilnAwMzDiD6Q0lXtKfOoz8jFIlT2A8BwrxIg63gw95WG4gH/AIjz1No3ygns6FZ5q74xr1/iJLAFGOGpLVxZEqoCnYa1JHnnFDS9hQ5YSNzZee4RK7F260YmauGTV8QAHidjqxpiJNCfKNGLKr2ZssNFmm/R7ZmmtNdnZmJbPDlU1oKCsN7NcqIuFCct7MxHLEcogNevH+vnG0m8aHWNPJGVphpsqah8LzCNxk416rALXd5P+JKQkitUbCc96uKRLa+KDXcN2ppEORfeF52M1XKhOzwjKGtC0yBOuwJmodP8jD/VKJHpG902mrMpcPkPeBIz3UDDziw/XhjQZZqTUeUR5s+WVZyqEhiKkCtKjKusdSOsrovxkYrMlrSpAJxS6iuoalPWJmLGuJWmrwqsweWtRDdVlKWVUUBxUjWudDrprESx2eQqgqgXEaNQkUbSozyzEcARPMxnCsyS5+F1oRv0P5RYbNLcqqqBJQCi5DvG44agLU57TnpBsSCpCriXXIEkcCcxlGTmxiq+Lehoa/dOoMBKg2eG1pLbC011P2iorwBw0gxtSbXJrvAIPCtNYiPMlMnjpg2hxiA51zEQpsyWlQimgoCtSy0O1a5+XCObo5KxlMtyUy2ag7OY2DiICbKZlaDn/M7eBjaxXUfamaioGeq7A0SJ9oVB7ZAGxQB5QjdrYy+gMvs8lQz5kV4DPf8A0ImvhUbh0iuWy/ZY9sz1G81p8qQCXeUpvYm94dxcV8g1InyS6H4t9ja1Th7sxweteQ1hHb1n51xFeJoT00HDrBJ16OlaSiN51J5nbCC8u0zMaZiJymh4xY/s8/wL4aZD5RkQ7FbiZaHeqnqBGQ6ehWit3t28ky2dUBdgzA7KEEgxSu0f0hTpyhFXuxniO1uB4cIrV7MfrM+h/wC7N/8AI0ZKmBvajfGONLS2Y253t6JwnTLRJwL7Smo0qw2jnEaxyp2jAkbQwr84NImCWQVOcT2vgsMyK/OC5/6BQf8ACwdlLUssgMlK/aJXoYv82ySbQoEwCmoI1B3iOR2e8gIf2DtKRlXKO53pg4tO0W9ezLoay5iMvFaHzzAjeZdc5RXCrDeKj5VERbov6sWH+zHwh5MwmueEmh5A7YSUF2isJt6ZX2cr7SsOVGHpHgng+yQeWvSGb3hnhmpmNcsLfz84jWmwy5mlG4HJvI7YSmUITzICXgjWfDlnyMAYN8PQ1jrTOpnjvC61zBXWpHu/qYnM39HL5wvtVnDMNcyAabqxOcbVFcc+LtmLNrsAjdWqNYdyLplbJaniQD84mp2fRtJCnkB+kZ3hNH57KbeNoCy2qTsrhPipUVprnDbsLfpmrMAqETCBUq2bVJoQAdAMjWkObV2WUD/CC/5VMR7BZEltoAtRXMgbs6aQ8MaWmSyZL2hmbZxj1bZxidMuWQw8NQd6zK08mB+cKrXdUyX7NWHKh/MesO8TXRJZF5Czrfmgrqw9Kt+URbXbv4dpB2/tWFNqtpExAQRTE2YyrSgz84jf2gDKn12s1PQQlNDWi0yr4ImSVJr4WofIRgvpu6n56M35GETWj+LJ+63+0R4JvgtPNv8AaI62dotLXwe8lGvtK3yBgYvE93OoTVHJ+TQh+s/+2Pl1SJNmmfxJ678J6rSOtnUiyLef8RDXKYpHmPEPSsbWW8CobOrSict41A6ZRW1tX8CU9f8ADZa8gcJhgjf3gACverTL4l/lB5MHFDK0WwTHFBTvkNF3nKnnQ+kO7ruvBR5nt4QpzyFPmeMR7puwSFAYhmFaE+6DsHllWNr2thVCcaqN5NBHdbYO9IYTrcBtEIr2vuVSjZkbxWEVtv8AVVytKclU/pFVtt+YifET5RGeX4KxxlktXafYD4d1BTpCW226W+stQd48J9IQT70oK0J8oivezEE4CANrZCINyZVJIazLY4ySc4Hwk1ERjaz7xB8yIrVrv8vlL8XEA06wCV9ZO0DrDcX5ByXg7Bdk8GTK+4n+0RkLrmlv9Xk1Ir3Uuv4BGRpS0QbOPXwf7zP/APlm/wDkaBLNi0Xr2BtDT5rBpVGmTCPE+1yfgiMfo+tHxyfxP+yNRAQidBltEN/+nto+OT+J/wBke/8AT60fHJ/E/wCyAcKfrMHlW2kMB9H9p+OT+J/2R6ewNp+OT+J/2QdHBbBf2EjOOv8AZi3M9mVxxEccTsDafjk/if8AZHZOydkaTZpcshfCM6E6nWlRFU9E62NpqJOXxqCR/WRirW+wmWcjVflFlWUQ1RSm6v8AKNZ9jxnMDqf0gNIbkVRbXUUbMeo5GPHQ6qaj1iwns+nw/wCoxpMuEUyy8z+kI4hUyszJsa2G5zO8Rqqg5FVLEnhs8zDO13G4NTgYbizLXmQsAtVpnjwlZIXQAFjQeaiFaaGUk+h/cljotaanVv01rFjk2RTribhko+cK7ospC+I0AAHh1PmdBD6QUUZL6AnqYZUc2DnXapHs05GKH2gkPLmUlthYnJsOL0joU2auwEcqCOd/SBd86aU7pgpB1xsmn3VMc6OTI/8AblsXVpUzgVwn1rGw7XuP8WQV4oaj0r8oSSkt6LQzJUwDUTGJ3be7rEmVInTNiIfszGp0KU9Ik+S6CuL7J8y+rPPyJz5Z+mcK7TcasCJTrQ+6Thr5/wDMez7jtB9v6vMHHErdQkCk9nrQfYdU4F2cdClfWBzl5G4rwCNkmiYpPhKggBsq1+Fh4WiM9uaWJomKVLlqba5UyI1hi1zWpSAWliu1HmKemGCTbFbAKObPOTdMBr+JUg6fgG0LTe64ZGeYZflSJsq9QJ5NfaQehiU11MVFZNnYbjMmejFSR6x4nZOURjCkGnsmZipwDYAfQwHBfJykAsNuxpMlLmSzKoG0tmB1jo9z3YZEsNMIabhody5Zhf1iodj+wnczhaZkypFSqKSVBIoDnqQIudsmMdKQiVbGb8EO3Xky1OwZ6xULfbbQ5q1cOzLLpE687BOfEMS5/aO/7sLjcE741/E37YzT5MvCkLp0on2kHSkAayJuh0txzh7yH/M37YBMuCadsv8AE37Ynwl8D8kKTKHlFZv+Z3swSlPhX2uJi6Tezs6mRl/ib9sKrH2MnYixMqpJPtN+yDGMlugOSehdd10hQMoYCyAQ2TszNG2X+Jv2xt/6cnb5f4m/bHcJMPJD27JY7mV9xP8AaIyJdgu5xKlglahFBzOxRwjI1KLozto//9k="/>
          <p:cNvSpPr>
            <a:spLocks noChangeAspect="1" noChangeArrowheads="1"/>
          </p:cNvSpPr>
          <p:nvPr/>
        </p:nvSpPr>
        <p:spPr bwMode="auto">
          <a:xfrm>
            <a:off x="63500" y="-804863"/>
            <a:ext cx="2762250" cy="1657351"/>
          </a:xfrm>
          <a:prstGeom prst="rect">
            <a:avLst/>
          </a:prstGeom>
          <a:noFill/>
        </p:spPr>
        <p:txBody>
          <a:bodyPr vert="horz" wrap="square" lIns="91440" tIns="45720" rIns="91440" bIns="45720" numCol="1" anchor="t" anchorCtr="0" compatLnSpc="1">
            <a:prstTxWarp prst="textNoShape">
              <a:avLst/>
            </a:prstTxWarp>
          </a:bodyPr>
          <a:lstStyle/>
          <a:p>
            <a:endParaRPr lang="es-MX"/>
          </a:p>
        </p:txBody>
      </p:sp>
      <p:pic>
        <p:nvPicPr>
          <p:cNvPr id="3082" name="Picture 10" descr="http://t2.gstatic.com/images?q=tbn:ANd9GcTzT9B8JpioR7WN881zbrL9fK3DRq4fyY_S6d15IaGBB-3k5MDJbg"/>
          <p:cNvPicPr>
            <a:picLocks noChangeAspect="1" noChangeArrowheads="1"/>
          </p:cNvPicPr>
          <p:nvPr/>
        </p:nvPicPr>
        <p:blipFill>
          <a:blip r:embed="rId4" cstate="print"/>
          <a:srcRect/>
          <a:stretch>
            <a:fillRect/>
          </a:stretch>
        </p:blipFill>
        <p:spPr bwMode="auto">
          <a:xfrm>
            <a:off x="395536" y="3933056"/>
            <a:ext cx="2466975" cy="1857375"/>
          </a:xfrm>
          <a:prstGeom prst="rect">
            <a:avLst/>
          </a:prstGeom>
          <a:noFill/>
        </p:spPr>
      </p:pic>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332656"/>
            <a:ext cx="8229600" cy="4525963"/>
          </a:xfrm>
        </p:spPr>
        <p:txBody>
          <a:bodyPr/>
          <a:lstStyle/>
          <a:p>
            <a:r>
              <a:rPr lang="es-MX" dirty="0" smtClean="0"/>
              <a:t>6. ¿Qué valores religiosos se manifiestan?</a:t>
            </a:r>
          </a:p>
          <a:p>
            <a:r>
              <a:rPr lang="es-MX" dirty="0" smtClean="0"/>
              <a:t>7. </a:t>
            </a:r>
            <a:r>
              <a:rPr lang="es-MX" dirty="0" smtClean="0"/>
              <a:t>¿Qué factores considerarás en el proceso de sanidad de una pareja con estas características? </a:t>
            </a:r>
            <a:endParaRPr lang="es-MX" dirty="0" smtClean="0"/>
          </a:p>
          <a:p>
            <a:r>
              <a:rPr lang="es-MX" dirty="0" smtClean="0"/>
              <a:t>8. ¿</a:t>
            </a:r>
            <a:r>
              <a:rPr lang="es-MX" dirty="0" smtClean="0"/>
              <a:t>Cómo consejero como podrás tratar a las personas con problemáticas similares?</a:t>
            </a:r>
            <a:endParaRPr lang="es-MX" dirty="0" smtClean="0"/>
          </a:p>
          <a:p>
            <a:pPr>
              <a:buNone/>
            </a:pPr>
            <a:endParaRPr lang="es-MX" dirty="0"/>
          </a:p>
        </p:txBody>
      </p:sp>
      <p:pic>
        <p:nvPicPr>
          <p:cNvPr id="2050" name="Picture 2" descr="http://t3.gstatic.com/images?q=tbn:ANd9GcTehtiqHx2ZeDON-3BOcQouosxo-VEngNB_TQ9QIpmpqKe7R7tq"/>
          <p:cNvPicPr>
            <a:picLocks noChangeAspect="1" noChangeArrowheads="1"/>
          </p:cNvPicPr>
          <p:nvPr/>
        </p:nvPicPr>
        <p:blipFill>
          <a:blip r:embed="rId2" cstate="print"/>
          <a:srcRect/>
          <a:stretch>
            <a:fillRect/>
          </a:stretch>
        </p:blipFill>
        <p:spPr bwMode="auto">
          <a:xfrm>
            <a:off x="2915816" y="3317893"/>
            <a:ext cx="3518520" cy="2707613"/>
          </a:xfrm>
          <a:prstGeom prst="rect">
            <a:avLst/>
          </a:prstGeom>
          <a:noFill/>
        </p:spPr>
      </p:pic>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2843808" y="1481328"/>
            <a:ext cx="6120680" cy="5376672"/>
          </a:xfrm>
        </p:spPr>
        <p:txBody>
          <a:bodyPr>
            <a:normAutofit fontScale="55000" lnSpcReduction="20000"/>
          </a:bodyPr>
          <a:lstStyle/>
          <a:p>
            <a:r>
              <a:rPr lang="es-CL" sz="4400" dirty="0" smtClean="0"/>
              <a:t>1. La ciencia ha perdido su autoridad como la fuente dominante de la verdad que había tenido.</a:t>
            </a:r>
          </a:p>
          <a:p>
            <a:r>
              <a:rPr lang="es-CL" sz="4400" dirty="0" smtClean="0"/>
              <a:t>2. La Psicología en particular ha sido golpeada en su estatus como fuente de autoridad en la acción humana por su obsesión con la metodología.</a:t>
            </a:r>
          </a:p>
          <a:p>
            <a:r>
              <a:rPr lang="es-CL" sz="4400" dirty="0" smtClean="0"/>
              <a:t>3. Los tiempos modernos han producido ansiedad, alienación, violencia, egoísmo (</a:t>
            </a:r>
            <a:r>
              <a:rPr lang="es-CL" sz="4400" dirty="0" err="1" smtClean="0"/>
              <a:t>Kanfer</a:t>
            </a:r>
            <a:r>
              <a:rPr lang="es-CL" sz="4400" dirty="0" smtClean="0"/>
              <a:t>, 1979), y depresión (</a:t>
            </a:r>
            <a:r>
              <a:rPr lang="es-CL" sz="4400" dirty="0" err="1" smtClean="0"/>
              <a:t>Klerman</a:t>
            </a:r>
            <a:r>
              <a:rPr lang="es-CL" sz="4400" dirty="0" smtClean="0"/>
              <a:t>, 1979); pero el espíritu humano no se reprime.  La gente quiere más, y este deseo se manifiesta en la proliferación de sectas, magia, superstición, prácticas </a:t>
            </a:r>
            <a:r>
              <a:rPr lang="es-CL" sz="4400" dirty="0" err="1" smtClean="0"/>
              <a:t>cohersivas</a:t>
            </a:r>
            <a:r>
              <a:rPr lang="es-CL" sz="4400" dirty="0" smtClean="0"/>
              <a:t>, y la emocionalidad.</a:t>
            </a:r>
            <a:endParaRPr lang="es-MX" sz="4400" dirty="0" smtClean="0"/>
          </a:p>
          <a:p>
            <a:endParaRPr lang="es-MX" dirty="0"/>
          </a:p>
        </p:txBody>
      </p:sp>
      <p:sp>
        <p:nvSpPr>
          <p:cNvPr id="3" name="2 Título"/>
          <p:cNvSpPr>
            <a:spLocks noGrp="1"/>
          </p:cNvSpPr>
          <p:nvPr>
            <p:ph type="title"/>
          </p:nvPr>
        </p:nvSpPr>
        <p:spPr/>
        <p:txBody>
          <a:bodyPr>
            <a:normAutofit fontScale="90000"/>
          </a:bodyPr>
          <a:lstStyle/>
          <a:p>
            <a:r>
              <a:rPr lang="es-CL" u="sng" dirty="0" smtClean="0"/>
              <a:t>El Lugar de los Valores Religiosos en la Psicoterapia</a:t>
            </a:r>
            <a:endParaRPr lang="es-MX" dirty="0"/>
          </a:p>
        </p:txBody>
      </p:sp>
      <p:pic>
        <p:nvPicPr>
          <p:cNvPr id="21506" name="Picture 2" descr="http://t1.gstatic.com/images?q=tbn:ANd9GcTIQuF3OQEXnV6-Oj8HbWeRspx7nAJ0cTapWfsbJCkJyTc_Pjnl"/>
          <p:cNvPicPr>
            <a:picLocks noChangeAspect="1" noChangeArrowheads="1"/>
          </p:cNvPicPr>
          <p:nvPr/>
        </p:nvPicPr>
        <p:blipFill>
          <a:blip r:embed="rId2" cstate="print"/>
          <a:srcRect/>
          <a:stretch>
            <a:fillRect/>
          </a:stretch>
        </p:blipFill>
        <p:spPr bwMode="auto">
          <a:xfrm>
            <a:off x="323528" y="2636912"/>
            <a:ext cx="2466975" cy="1847851"/>
          </a:xfrm>
          <a:prstGeom prst="rect">
            <a:avLst/>
          </a:prstGeom>
          <a:noFill/>
        </p:spPr>
      </p:pic>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88640"/>
            <a:ext cx="8229600" cy="4525963"/>
          </a:xfrm>
        </p:spPr>
        <p:txBody>
          <a:bodyPr/>
          <a:lstStyle/>
          <a:p>
            <a:r>
              <a:rPr lang="es-CL" dirty="0" smtClean="0"/>
              <a:t>4. Los psicólogos están siendo influenciados por estas fuerzas de este desarrollo de </a:t>
            </a:r>
            <a:r>
              <a:rPr lang="es-CL" dirty="0" err="1" smtClean="0"/>
              <a:t>zeitgeist</a:t>
            </a:r>
            <a:r>
              <a:rPr lang="es-CL" dirty="0" smtClean="0"/>
              <a:t> y son una parte de ella. </a:t>
            </a:r>
            <a:r>
              <a:rPr lang="es-CL" baseline="30000" dirty="0" smtClean="0"/>
              <a:t>    </a:t>
            </a:r>
            <a:r>
              <a:rPr lang="es-CL" dirty="0" err="1" smtClean="0"/>
              <a:t>Zeitgeist</a:t>
            </a:r>
            <a:r>
              <a:rPr lang="es-CL" dirty="0" smtClean="0"/>
              <a:t>: El espíritu de los tiempos; las tendencias intelectuales y morales que caracterizan alguna edad o época.</a:t>
            </a:r>
            <a:endParaRPr lang="es-MX" dirty="0" smtClean="0"/>
          </a:p>
          <a:p>
            <a:r>
              <a:rPr lang="es-CL" dirty="0" err="1" smtClean="0"/>
              <a:t>Bergin</a:t>
            </a:r>
            <a:r>
              <a:rPr lang="es-CL" dirty="0" smtClean="0"/>
              <a:t> ha argumentado que los psicólogos necesitan investigar empíricamente el lugar de la religión en terapia</a:t>
            </a:r>
            <a:endParaRPr lang="es-MX" dirty="0"/>
          </a:p>
        </p:txBody>
      </p:sp>
      <p:pic>
        <p:nvPicPr>
          <p:cNvPr id="20482" name="Picture 2" descr="http://t2.gstatic.com/images?q=tbn:ANd9GcTiqRBsUJAk8I0zClmUyr9XYSqdydKGs0D_0ylDRX-LaVO9_rRPEg"/>
          <p:cNvPicPr>
            <a:picLocks noChangeAspect="1" noChangeArrowheads="1"/>
          </p:cNvPicPr>
          <p:nvPr/>
        </p:nvPicPr>
        <p:blipFill>
          <a:blip r:embed="rId2" cstate="print"/>
          <a:srcRect/>
          <a:stretch>
            <a:fillRect/>
          </a:stretch>
        </p:blipFill>
        <p:spPr bwMode="auto">
          <a:xfrm>
            <a:off x="3347864" y="4005063"/>
            <a:ext cx="3528392" cy="2507017"/>
          </a:xfrm>
          <a:prstGeom prst="rect">
            <a:avLst/>
          </a:prstGeom>
          <a:noFill/>
        </p:spPr>
      </p:pic>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16632"/>
            <a:ext cx="8229600" cy="4525963"/>
          </a:xfrm>
        </p:spPr>
        <p:txBody>
          <a:bodyPr>
            <a:normAutofit fontScale="92500"/>
          </a:bodyPr>
          <a:lstStyle/>
          <a:p>
            <a:r>
              <a:rPr lang="es-CL" dirty="0" smtClean="0"/>
              <a:t>Tesis 1: Los valores ocupan un lugar inevitable y penetrante en la psicoterapia.</a:t>
            </a:r>
            <a:endParaRPr lang="es-MX" dirty="0" smtClean="0"/>
          </a:p>
          <a:p>
            <a:r>
              <a:rPr lang="es-CL" dirty="0" smtClean="0"/>
              <a:t>Tesis 2: No sólo las teorías, técnicas, y criterios revelan juicios </a:t>
            </a:r>
            <a:r>
              <a:rPr lang="es-CL" dirty="0" err="1" smtClean="0"/>
              <a:t>valóricos</a:t>
            </a:r>
            <a:r>
              <a:rPr lang="es-CL" dirty="0" smtClean="0"/>
              <a:t>, sino que también los resultados de estudios comparativo. </a:t>
            </a:r>
            <a:endParaRPr lang="es-MX" dirty="0" smtClean="0"/>
          </a:p>
          <a:p>
            <a:r>
              <a:rPr lang="es-CL" dirty="0" smtClean="0"/>
              <a:t>Tesis 3: Hay dos amplias clases de valores que dominan el campo de la salud mental.  Ambos excluyen valores religiosos, y los dos establecen metas de cambio que se contraponen con el sistema teísta de creencias.  Estos son el pragmatismo clínico y el idealismo humanista.</a:t>
            </a:r>
            <a:endParaRPr lang="es-MX" dirty="0" smtClean="0"/>
          </a:p>
          <a:p>
            <a:endParaRPr lang="es-MX" dirty="0"/>
          </a:p>
        </p:txBody>
      </p:sp>
      <p:pic>
        <p:nvPicPr>
          <p:cNvPr id="19458" name="Picture 2" descr="http://t3.gstatic.com/images?q=tbn:ANd9GcSJFSV8mvxfA15cmImsnnHzcrMPOlrBfeAoz4AH-BdMt5-VD1d8"/>
          <p:cNvPicPr>
            <a:picLocks noChangeAspect="1" noChangeArrowheads="1"/>
          </p:cNvPicPr>
          <p:nvPr/>
        </p:nvPicPr>
        <p:blipFill>
          <a:blip r:embed="rId2" cstate="print"/>
          <a:srcRect/>
          <a:stretch>
            <a:fillRect/>
          </a:stretch>
        </p:blipFill>
        <p:spPr bwMode="auto">
          <a:xfrm>
            <a:off x="2987824" y="4591414"/>
            <a:ext cx="2808312" cy="2005938"/>
          </a:xfrm>
          <a:prstGeom prst="rect">
            <a:avLst/>
          </a:prstGeom>
          <a:noFill/>
        </p:spPr>
      </p:pic>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491880" y="548680"/>
            <a:ext cx="5410944" cy="6309320"/>
          </a:xfrm>
        </p:spPr>
        <p:txBody>
          <a:bodyPr>
            <a:normAutofit/>
          </a:bodyPr>
          <a:lstStyle/>
          <a:p>
            <a:r>
              <a:rPr lang="es-MX" dirty="0" smtClean="0"/>
              <a:t>Es importante trabajar con las creencias religiosas de los aconsejados.</a:t>
            </a:r>
          </a:p>
          <a:p>
            <a:r>
              <a:rPr lang="es-CL" dirty="0" smtClean="0"/>
              <a:t>"</a:t>
            </a:r>
            <a:r>
              <a:rPr lang="es-CL" b="1" dirty="0" smtClean="0"/>
              <a:t>El Consejero que quiere realmente comprender al hombre, tiene que agregar a esto sabiduría y experiencia de una naturaleza espiritual... El hombre no es solo cuerpo y mente. Es un ser espiritual.  Es imposible conocerlo si se desconoce su realidad más profunda".</a:t>
            </a:r>
            <a:endParaRPr lang="es-MX" dirty="0" smtClean="0"/>
          </a:p>
          <a:p>
            <a:endParaRPr lang="es-MX" dirty="0"/>
          </a:p>
        </p:txBody>
      </p:sp>
      <p:sp>
        <p:nvSpPr>
          <p:cNvPr id="3" name="2 Título"/>
          <p:cNvSpPr>
            <a:spLocks noGrp="1"/>
          </p:cNvSpPr>
          <p:nvPr>
            <p:ph type="title"/>
          </p:nvPr>
        </p:nvSpPr>
        <p:spPr>
          <a:xfrm>
            <a:off x="179512" y="413792"/>
            <a:ext cx="8229600" cy="1143000"/>
          </a:xfrm>
        </p:spPr>
        <p:txBody>
          <a:bodyPr/>
          <a:lstStyle/>
          <a:p>
            <a:r>
              <a:rPr lang="es-MX" dirty="0" smtClean="0"/>
              <a:t>Introducción</a:t>
            </a:r>
            <a:endParaRPr lang="es-MX" dirty="0"/>
          </a:p>
        </p:txBody>
      </p:sp>
      <p:pic>
        <p:nvPicPr>
          <p:cNvPr id="34818" name="Picture 2" descr="http://t2.gstatic.com/images?q=tbn:ANd9GcQXNj9ZsdM3grhT7P6htCGoLN376wymPs6KafIHnRKfmFNkfzMmJw"/>
          <p:cNvPicPr>
            <a:picLocks noChangeAspect="1" noChangeArrowheads="1"/>
          </p:cNvPicPr>
          <p:nvPr/>
        </p:nvPicPr>
        <p:blipFill>
          <a:blip r:embed="rId2" cstate="print"/>
          <a:srcRect/>
          <a:stretch>
            <a:fillRect/>
          </a:stretch>
        </p:blipFill>
        <p:spPr bwMode="auto">
          <a:xfrm>
            <a:off x="251520" y="2492896"/>
            <a:ext cx="3218875" cy="2088232"/>
          </a:xfrm>
          <a:prstGeom prst="rect">
            <a:avLst/>
          </a:prstGeom>
          <a:noFill/>
        </p:spPr>
      </p:pic>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16632"/>
            <a:ext cx="8229600" cy="4525963"/>
          </a:xfrm>
        </p:spPr>
        <p:txBody>
          <a:bodyPr>
            <a:normAutofit fontScale="92500" lnSpcReduction="10000"/>
          </a:bodyPr>
          <a:lstStyle/>
          <a:p>
            <a:r>
              <a:rPr lang="es-CL" dirty="0" smtClean="0"/>
              <a:t>Tesis 4: Hay un contraste significativo entre los valores de los profesionales de la salud mental y los de una gran proporción de clientes.</a:t>
            </a:r>
            <a:endParaRPr lang="es-MX" dirty="0" smtClean="0"/>
          </a:p>
          <a:p>
            <a:r>
              <a:rPr lang="es-CL" dirty="0" smtClean="0"/>
              <a:t> Tesis 5: A la luz de las tesis antes mencionadas, sería honesto y ético el reconocer que estamos implementando nuestro propio sistema de valores a través de nuestro trabajo profesional y ser más explícitos en cuanto a lo que creemos.</a:t>
            </a:r>
            <a:endParaRPr lang="es-MX" dirty="0" smtClean="0"/>
          </a:p>
          <a:p>
            <a:r>
              <a:rPr lang="es-CL" dirty="0" smtClean="0"/>
              <a:t> Tesis 6: Es nuestra obligación como profesionales el traducir lo que percibimos y valoramos intuitivamente a algo que pueda ser abiertamente probado y evaluado.</a:t>
            </a:r>
            <a:endParaRPr lang="es-MX" dirty="0" smtClean="0"/>
          </a:p>
          <a:p>
            <a:endParaRPr lang="es-MX" dirty="0"/>
          </a:p>
        </p:txBody>
      </p:sp>
      <p:pic>
        <p:nvPicPr>
          <p:cNvPr id="18434" name="Picture 2" descr="http://t1.gstatic.com/images?q=tbn:ANd9GcSOlc_LKkDhXP6Toq4ZmfIBmb5we5iVbBqBxxyaskkovdJlkhyL"/>
          <p:cNvPicPr>
            <a:picLocks noChangeAspect="1" noChangeArrowheads="1"/>
          </p:cNvPicPr>
          <p:nvPr/>
        </p:nvPicPr>
        <p:blipFill>
          <a:blip r:embed="rId2" cstate="print"/>
          <a:srcRect/>
          <a:stretch>
            <a:fillRect/>
          </a:stretch>
        </p:blipFill>
        <p:spPr bwMode="auto">
          <a:xfrm>
            <a:off x="2987824" y="4437112"/>
            <a:ext cx="2808312" cy="2169560"/>
          </a:xfrm>
          <a:prstGeom prst="rect">
            <a:avLst/>
          </a:prstGeom>
          <a:noFill/>
        </p:spPr>
      </p:pic>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049488" y="1481328"/>
            <a:ext cx="5915000" cy="5116024"/>
          </a:xfrm>
        </p:spPr>
        <p:txBody>
          <a:bodyPr>
            <a:normAutofit fontScale="85000" lnSpcReduction="10000"/>
          </a:bodyPr>
          <a:lstStyle/>
          <a:p>
            <a:r>
              <a:rPr lang="es-CL" dirty="0" smtClean="0"/>
              <a:t>Muchos terapeutas ven la dimensión religiosa como optativa y de poco valor para el proceso terapéutico.  Sin embargo, lo ético en el acercamiento a una familia que plantea sus creencia, sería tomar en cuenta seriamente la dimensión religiosa que traen.</a:t>
            </a:r>
            <a:endParaRPr lang="es-MX" dirty="0" smtClean="0"/>
          </a:p>
          <a:p>
            <a:r>
              <a:rPr lang="es-CL" dirty="0" smtClean="0"/>
              <a:t>1.Sentimientos fuertes hacia la religión (positivos o negativos);</a:t>
            </a:r>
            <a:endParaRPr lang="es-MX" dirty="0" smtClean="0"/>
          </a:p>
          <a:p>
            <a:r>
              <a:rPr lang="es-CL" dirty="0" smtClean="0"/>
              <a:t>2.Temor de que el terapeuta inserte sus propios valores en la terapia; y </a:t>
            </a:r>
            <a:endParaRPr lang="es-MX" dirty="0" smtClean="0"/>
          </a:p>
          <a:p>
            <a:r>
              <a:rPr lang="es-CL" dirty="0" smtClean="0"/>
              <a:t>3.Un entendimiento simplista de la experiencia religiosa de parte del terapeuta</a:t>
            </a:r>
            <a:endParaRPr lang="es-MX" dirty="0"/>
          </a:p>
        </p:txBody>
      </p:sp>
      <p:sp>
        <p:nvSpPr>
          <p:cNvPr id="3" name="2 Título"/>
          <p:cNvSpPr>
            <a:spLocks noGrp="1"/>
          </p:cNvSpPr>
          <p:nvPr>
            <p:ph type="title"/>
          </p:nvPr>
        </p:nvSpPr>
        <p:spPr/>
        <p:txBody>
          <a:bodyPr>
            <a:normAutofit fontScale="90000"/>
          </a:bodyPr>
          <a:lstStyle/>
          <a:p>
            <a:r>
              <a:rPr lang="es-CL" sz="2700" u="sng" dirty="0" smtClean="0"/>
              <a:t>Aspectos </a:t>
            </a:r>
            <a:r>
              <a:rPr lang="es-CL" sz="2700" u="sng" dirty="0" err="1" smtClean="0"/>
              <a:t>Eticos</a:t>
            </a:r>
            <a:r>
              <a:rPr lang="es-CL" sz="2700" u="sng" dirty="0" smtClean="0"/>
              <a:t> y las Dificultades del Terapeuta con la Utilización de las Creencias en la Terapia</a:t>
            </a:r>
            <a:r>
              <a:rPr lang="es-CL" u="sng" dirty="0" smtClean="0"/>
              <a:t>:</a:t>
            </a:r>
            <a:r>
              <a:rPr lang="es-MX" dirty="0" smtClean="0"/>
              <a:t/>
            </a:r>
            <a:br>
              <a:rPr lang="es-MX" dirty="0" smtClean="0"/>
            </a:br>
            <a:endParaRPr lang="es-MX" dirty="0"/>
          </a:p>
        </p:txBody>
      </p:sp>
      <p:pic>
        <p:nvPicPr>
          <p:cNvPr id="17410" name="Picture 2" descr="http://t2.gstatic.com/images?q=tbn:ANd9GcQMJqLBH3W6GBAUQaQTrqO3yBdoOC4mIQXMw5uJUKd_rVR7N5CnyQ"/>
          <p:cNvPicPr>
            <a:picLocks noChangeAspect="1" noChangeArrowheads="1"/>
          </p:cNvPicPr>
          <p:nvPr/>
        </p:nvPicPr>
        <p:blipFill>
          <a:blip r:embed="rId2" cstate="print"/>
          <a:srcRect/>
          <a:stretch>
            <a:fillRect/>
          </a:stretch>
        </p:blipFill>
        <p:spPr bwMode="auto">
          <a:xfrm>
            <a:off x="251520" y="2132856"/>
            <a:ext cx="2542435" cy="2808312"/>
          </a:xfrm>
          <a:prstGeom prst="rect">
            <a:avLst/>
          </a:prstGeom>
          <a:noFill/>
        </p:spPr>
      </p:pic>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260648"/>
            <a:ext cx="8229600" cy="4525963"/>
          </a:xfrm>
        </p:spPr>
        <p:txBody>
          <a:bodyPr>
            <a:normAutofit fontScale="77500" lnSpcReduction="20000"/>
          </a:bodyPr>
          <a:lstStyle/>
          <a:p>
            <a:r>
              <a:rPr lang="es-CL" dirty="0" smtClean="0"/>
              <a:t>La ética de las relaciones de Dios-familia en la terapia son las de la ética de los fenómenos de transición.  Nos da tres puntos a considerar: </a:t>
            </a:r>
          </a:p>
          <a:p>
            <a:r>
              <a:rPr lang="es-CL" dirty="0" smtClean="0"/>
              <a:t>1.El terapeuta mantiene una conciencia cognitiva de que la terapia focaliza sobre las pautas </a:t>
            </a:r>
            <a:r>
              <a:rPr lang="es-CL" dirty="0" smtClean="0"/>
              <a:t>interacciónales </a:t>
            </a:r>
            <a:r>
              <a:rPr lang="es-CL" dirty="0" smtClean="0"/>
              <a:t>de la relación con Dios.  Esto es más fácil de entender si el terapeuta conoce los orígenes psicológicos de su propia relación o no relación con Dios.</a:t>
            </a:r>
            <a:endParaRPr lang="es-MX" dirty="0" smtClean="0"/>
          </a:p>
          <a:p>
            <a:r>
              <a:rPr lang="es-CL" dirty="0" smtClean="0"/>
              <a:t> 2.El terapeuta muestra reverencia hacia las creaciones de espacios de transición que el cliente escoge revelar.</a:t>
            </a:r>
            <a:endParaRPr lang="es-MX" dirty="0" smtClean="0"/>
          </a:p>
          <a:p>
            <a:r>
              <a:rPr lang="es-CL" dirty="0" smtClean="0"/>
              <a:t> 3.El terapeuta lucha por lograr la neutralidad, evitando enjuiciar los planteamientos del cliente, de manera que la imagen de Dios pueda ser elaborada en detalle, examinándola de modo que pueda dársele un mejor uso, mientras su integridad es protegida por el terapeuta.</a:t>
            </a:r>
            <a:endParaRPr lang="es-MX" dirty="0" smtClean="0"/>
          </a:p>
          <a:p>
            <a:endParaRPr lang="es-MX" dirty="0"/>
          </a:p>
        </p:txBody>
      </p:sp>
      <p:pic>
        <p:nvPicPr>
          <p:cNvPr id="16386" name="Picture 2" descr="http://t0.gstatic.com/images?q=tbn:ANd9GcT8DxICZFEbq-T3mWSfcinbzryPSzp-tipBvzwOgFsz1xofUjf5LQ"/>
          <p:cNvPicPr>
            <a:picLocks noChangeAspect="1" noChangeArrowheads="1"/>
          </p:cNvPicPr>
          <p:nvPr/>
        </p:nvPicPr>
        <p:blipFill>
          <a:blip r:embed="rId2" cstate="print"/>
          <a:srcRect/>
          <a:stretch>
            <a:fillRect/>
          </a:stretch>
        </p:blipFill>
        <p:spPr bwMode="auto">
          <a:xfrm>
            <a:off x="2771800" y="4437112"/>
            <a:ext cx="3960440" cy="2115676"/>
          </a:xfrm>
          <a:prstGeom prst="rect">
            <a:avLst/>
          </a:prstGeom>
          <a:noFill/>
        </p:spPr>
      </p:pic>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059832" y="1481328"/>
            <a:ext cx="5626968" cy="5376672"/>
          </a:xfrm>
        </p:spPr>
        <p:txBody>
          <a:bodyPr>
            <a:normAutofit fontScale="92500" lnSpcReduction="20000"/>
          </a:bodyPr>
          <a:lstStyle/>
          <a:p>
            <a:r>
              <a:rPr lang="es-CL" dirty="0" smtClean="0"/>
              <a:t>a) Se debe evitar la discusión directa de creencias religiosas en terapia, y mantener la creencia en Dios de modo personal y privado, asistir a la iglesia, etc.</a:t>
            </a:r>
            <a:endParaRPr lang="es-MX" dirty="0" smtClean="0"/>
          </a:p>
          <a:p>
            <a:r>
              <a:rPr lang="es-CL" dirty="0" smtClean="0"/>
              <a:t> b) Discutir brevemente sobre religión y luego referirlo a alguien entrenado en teología.</a:t>
            </a:r>
            <a:endParaRPr lang="es-MX" dirty="0" smtClean="0"/>
          </a:p>
          <a:p>
            <a:r>
              <a:rPr lang="es-CL" dirty="0" smtClean="0"/>
              <a:t> c) Intentar integrar la terapia y la dimensión espiritual de la naturaleza humana, realizando intervenciones apropiadas tal como se haría en relación a aspectos sociales, psicológicos o biológicos de la persona.</a:t>
            </a:r>
            <a:endParaRPr lang="es-MX" dirty="0" smtClean="0"/>
          </a:p>
          <a:p>
            <a:endParaRPr lang="es-MX" dirty="0"/>
          </a:p>
        </p:txBody>
      </p:sp>
      <p:sp>
        <p:nvSpPr>
          <p:cNvPr id="3" name="2 Título"/>
          <p:cNvSpPr>
            <a:spLocks noGrp="1"/>
          </p:cNvSpPr>
          <p:nvPr>
            <p:ph type="title"/>
          </p:nvPr>
        </p:nvSpPr>
        <p:spPr/>
        <p:txBody>
          <a:bodyPr>
            <a:noAutofit/>
          </a:bodyPr>
          <a:lstStyle/>
          <a:p>
            <a:r>
              <a:rPr lang="es-CL" sz="2400" u="sng" dirty="0" smtClean="0"/>
              <a:t>Cuándo Sería Apropiado y </a:t>
            </a:r>
            <a:r>
              <a:rPr lang="es-CL" sz="2400" u="sng" dirty="0" err="1" smtClean="0"/>
              <a:t>Etico</a:t>
            </a:r>
            <a:r>
              <a:rPr lang="es-CL" sz="2400" u="sng" dirty="0" smtClean="0"/>
              <a:t> Discutir la Fe Religiosa de los Individuos Dentro del Contexto Terapéutico</a:t>
            </a:r>
            <a:endParaRPr lang="es-MX" sz="2400" dirty="0"/>
          </a:p>
        </p:txBody>
      </p:sp>
      <p:pic>
        <p:nvPicPr>
          <p:cNvPr id="15362" name="Picture 2" descr="http://t0.gstatic.com/images?q=tbn:ANd9GcScMErZYC5Dpqg53QTUr3tM5oVGs8y7gNiNPZ2HutXlGTo_BRtE"/>
          <p:cNvPicPr>
            <a:picLocks noChangeAspect="1" noChangeArrowheads="1"/>
          </p:cNvPicPr>
          <p:nvPr/>
        </p:nvPicPr>
        <p:blipFill>
          <a:blip r:embed="rId2" cstate="print"/>
          <a:srcRect/>
          <a:stretch>
            <a:fillRect/>
          </a:stretch>
        </p:blipFill>
        <p:spPr bwMode="auto">
          <a:xfrm>
            <a:off x="194225" y="2636912"/>
            <a:ext cx="2937615" cy="2016224"/>
          </a:xfrm>
          <a:prstGeom prst="rect">
            <a:avLst/>
          </a:prstGeom>
          <a:noFill/>
        </p:spPr>
      </p:pic>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88640"/>
            <a:ext cx="8229600" cy="4525963"/>
          </a:xfrm>
        </p:spPr>
        <p:txBody>
          <a:bodyPr>
            <a:normAutofit fontScale="85000" lnSpcReduction="20000"/>
          </a:bodyPr>
          <a:lstStyle/>
          <a:p>
            <a:r>
              <a:rPr lang="es-CL" dirty="0" smtClean="0"/>
              <a:t>Todo terapeuta debe enfrentar problemas relacionados con temas existenciales de sentido, moralidad y muerte, y que el terapeuta cristiano puede referirse a ellos directamente debido a que </a:t>
            </a:r>
            <a:r>
              <a:rPr lang="es-CL" u="sng" dirty="0" smtClean="0"/>
              <a:t>las intervenciones espirituales tienen cuatro ventajas:</a:t>
            </a:r>
            <a:endParaRPr lang="es-MX" dirty="0" smtClean="0"/>
          </a:p>
          <a:p>
            <a:r>
              <a:rPr lang="es-CL" dirty="0" smtClean="0"/>
              <a:t> a)El cliente puede hallar sentido a su vida, superar problemas de moralidad y manejar conflictos que aparecen al enfrentar la muerte propia o de otros.</a:t>
            </a:r>
            <a:endParaRPr lang="es-MX" dirty="0" smtClean="0"/>
          </a:p>
          <a:p>
            <a:r>
              <a:rPr lang="es-CL" dirty="0" smtClean="0"/>
              <a:t> b) El psicoterapeuta cristiano sabe que los valores no son relativos.  Dios ha provisto al ser humano de guías conductuales absolutas que poseen valor real. Obedecerlas resulta en paz y vida, desobedecerlas resulta en conflicto, sufrimiento emocional e incluso la muerte. </a:t>
            </a:r>
            <a:endParaRPr lang="es-MX" dirty="0" smtClean="0"/>
          </a:p>
          <a:p>
            <a:endParaRPr lang="es-MX" dirty="0"/>
          </a:p>
        </p:txBody>
      </p:sp>
      <p:pic>
        <p:nvPicPr>
          <p:cNvPr id="14338" name="Picture 2" descr="http://t2.gstatic.com/images?q=tbn:ANd9GcRIaaoAdvwVofn761FrweMK3cSYwfvJd7rVoBirWJdh1ok1jDzHuMpQimr1VQ"/>
          <p:cNvPicPr>
            <a:picLocks noChangeAspect="1" noChangeArrowheads="1"/>
          </p:cNvPicPr>
          <p:nvPr/>
        </p:nvPicPr>
        <p:blipFill>
          <a:blip r:embed="rId2" cstate="print"/>
          <a:srcRect/>
          <a:stretch>
            <a:fillRect/>
          </a:stretch>
        </p:blipFill>
        <p:spPr bwMode="auto">
          <a:xfrm>
            <a:off x="3203848" y="4077072"/>
            <a:ext cx="3172434" cy="2376264"/>
          </a:xfrm>
          <a:prstGeom prst="rect">
            <a:avLst/>
          </a:prstGeom>
          <a:noFill/>
        </p:spPr>
      </p:pic>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275856" y="404664"/>
            <a:ext cx="5410944" cy="6120680"/>
          </a:xfrm>
        </p:spPr>
        <p:txBody>
          <a:bodyPr>
            <a:normAutofit lnSpcReduction="10000"/>
          </a:bodyPr>
          <a:lstStyle/>
          <a:p>
            <a:r>
              <a:rPr lang="es-CL" dirty="0" smtClean="0"/>
              <a:t>c) El pecado y sus consecuencias, sobretodo la culpa, se resuelven mediante el perdón de parte de Dios. </a:t>
            </a:r>
            <a:endParaRPr lang="es-MX" dirty="0" smtClean="0"/>
          </a:p>
          <a:p>
            <a:r>
              <a:rPr lang="es-CL" dirty="0" smtClean="0"/>
              <a:t>d) El amor incondicional que Dios nos otorga nos provee de un sentimiento de valor aumentando nuestra autoestima.</a:t>
            </a:r>
            <a:endParaRPr lang="es-MX" dirty="0" smtClean="0"/>
          </a:p>
          <a:p>
            <a:r>
              <a:rPr lang="es-CL" dirty="0" smtClean="0"/>
              <a:t>Negar la oportunidad de experimentar la curación de tales problemas sería antiético si las personas están abiertas a la curación cristiana</a:t>
            </a:r>
            <a:endParaRPr lang="es-MX" dirty="0"/>
          </a:p>
        </p:txBody>
      </p:sp>
      <p:pic>
        <p:nvPicPr>
          <p:cNvPr id="13314" name="Picture 2" descr="http://t3.gstatic.com/images?q=tbn:ANd9GcQVGIZ8YCuIFblCibRblMF3Gm5e07unqP1GToIwSzdowfA0xpu_LQ"/>
          <p:cNvPicPr>
            <a:picLocks noChangeAspect="1" noChangeArrowheads="1"/>
          </p:cNvPicPr>
          <p:nvPr/>
        </p:nvPicPr>
        <p:blipFill>
          <a:blip r:embed="rId2" cstate="print"/>
          <a:srcRect/>
          <a:stretch>
            <a:fillRect/>
          </a:stretch>
        </p:blipFill>
        <p:spPr bwMode="auto">
          <a:xfrm>
            <a:off x="179512" y="1916832"/>
            <a:ext cx="3078961" cy="2520280"/>
          </a:xfrm>
          <a:prstGeom prst="rect">
            <a:avLst/>
          </a:prstGeom>
          <a:noFill/>
        </p:spPr>
      </p:pic>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635896" y="476672"/>
            <a:ext cx="5050904" cy="6381328"/>
          </a:xfrm>
        </p:spPr>
        <p:txBody>
          <a:bodyPr>
            <a:normAutofit lnSpcReduction="10000"/>
          </a:bodyPr>
          <a:lstStyle/>
          <a:p>
            <a:r>
              <a:rPr lang="es-CL" dirty="0" smtClean="0"/>
              <a:t>En casos de patologías graves como en las psicosis, en la mayoría de los casos se ha visto que es más bien dañino abordar temas religiosos. </a:t>
            </a:r>
          </a:p>
          <a:p>
            <a:r>
              <a:rPr lang="es-CL" dirty="0" smtClean="0"/>
              <a:t>Cuando </a:t>
            </a:r>
            <a:r>
              <a:rPr lang="es-CL" dirty="0" smtClean="0"/>
              <a:t>se </a:t>
            </a:r>
            <a:r>
              <a:rPr lang="es-CL" dirty="0" smtClean="0"/>
              <a:t>trate de individuos con problemas menos severos, es recomendable esperar a entrar en el terreno espiritual una vez que se ha realizado una evaluación completa de la madurez psicológica y espiritual del sujeto.</a:t>
            </a:r>
            <a:endParaRPr lang="es-MX" dirty="0"/>
          </a:p>
        </p:txBody>
      </p:sp>
      <p:pic>
        <p:nvPicPr>
          <p:cNvPr id="12290" name="Picture 2" descr="http://t0.gstatic.com/images?q=tbn:ANd9GcRpDewC7hoajG7JfhkOnaQKY5rzpLa-APoFAJ6KGIlqLpjP1qQu"/>
          <p:cNvPicPr>
            <a:picLocks noChangeAspect="1" noChangeArrowheads="1"/>
          </p:cNvPicPr>
          <p:nvPr/>
        </p:nvPicPr>
        <p:blipFill>
          <a:blip r:embed="rId2" cstate="print"/>
          <a:srcRect/>
          <a:stretch>
            <a:fillRect/>
          </a:stretch>
        </p:blipFill>
        <p:spPr bwMode="auto">
          <a:xfrm>
            <a:off x="395536" y="1988840"/>
            <a:ext cx="3110744" cy="2592288"/>
          </a:xfrm>
          <a:prstGeom prst="rect">
            <a:avLst/>
          </a:prstGeom>
          <a:noFill/>
        </p:spPr>
      </p:pic>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563888" y="260648"/>
            <a:ext cx="5400600" cy="6408712"/>
          </a:xfrm>
        </p:spPr>
        <p:txBody>
          <a:bodyPr>
            <a:normAutofit lnSpcReduction="10000"/>
          </a:bodyPr>
          <a:lstStyle/>
          <a:p>
            <a:r>
              <a:rPr lang="es-CL" dirty="0" smtClean="0"/>
              <a:t>La tendencia de percibir todos los problemas como derivados del pecado, experiencias prenatales o fuerzas demoníacas a menudo distorsiona la visión y resultados en un acercamiento monotemático.</a:t>
            </a:r>
          </a:p>
          <a:p>
            <a:r>
              <a:rPr lang="es-CL" dirty="0" smtClean="0"/>
              <a:t>El trabajo con las creencias religiosas en terapia debe ser determinado de acuerdo al sistema ético y de creencias del cliente, dejándolo claramente establecido en el contrato terapéutico. </a:t>
            </a:r>
            <a:endParaRPr lang="es-MX" dirty="0"/>
          </a:p>
        </p:txBody>
      </p:sp>
      <p:pic>
        <p:nvPicPr>
          <p:cNvPr id="11266" name="Picture 2" descr="http://t1.gstatic.com/images?q=tbn:ANd9GcSHX527a1PzP6cyiS5f_6jRvdMrC3fqnFlGMUgxHbzJ_NT_VTPH"/>
          <p:cNvPicPr>
            <a:picLocks noChangeAspect="1" noChangeArrowheads="1"/>
          </p:cNvPicPr>
          <p:nvPr/>
        </p:nvPicPr>
        <p:blipFill>
          <a:blip r:embed="rId2" cstate="print"/>
          <a:srcRect/>
          <a:stretch>
            <a:fillRect/>
          </a:stretch>
        </p:blipFill>
        <p:spPr bwMode="auto">
          <a:xfrm>
            <a:off x="251519" y="2132856"/>
            <a:ext cx="3340871" cy="2448272"/>
          </a:xfrm>
          <a:prstGeom prst="rect">
            <a:avLst/>
          </a:prstGeom>
          <a:noFill/>
        </p:spPr>
      </p:pic>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2987824" y="1340768"/>
            <a:ext cx="5698976" cy="5517232"/>
          </a:xfrm>
        </p:spPr>
        <p:txBody>
          <a:bodyPr>
            <a:normAutofit fontScale="62500" lnSpcReduction="20000"/>
          </a:bodyPr>
          <a:lstStyle/>
          <a:p>
            <a:r>
              <a:rPr lang="es-CL" sz="2900" dirty="0" smtClean="0"/>
              <a:t>Pocas personas religiosas buscan terapia.  A menudo ellos argumentan que un terapeuta secular no los comprenderá debido a que:</a:t>
            </a:r>
            <a:endParaRPr lang="es-MX" sz="2900" dirty="0" smtClean="0"/>
          </a:p>
          <a:p>
            <a:r>
              <a:rPr lang="es-CL" sz="2900" dirty="0" smtClean="0"/>
              <a:t>a)Ignoran preocupaciones espirituales.</a:t>
            </a:r>
            <a:endParaRPr lang="es-MX" sz="2900" dirty="0" smtClean="0"/>
          </a:p>
          <a:p>
            <a:r>
              <a:rPr lang="es-CL" sz="2900" dirty="0" smtClean="0"/>
              <a:t>b) Tratan fenómenos espirituales tales como la creencia en Dios como líder de nuestras vidas, en el peor de los casos como patológico y en el mejor de los casos como solo psicológico.</a:t>
            </a:r>
            <a:endParaRPr lang="es-MX" sz="2900" dirty="0" smtClean="0"/>
          </a:p>
          <a:p>
            <a:r>
              <a:rPr lang="es-CL" sz="2900" dirty="0" smtClean="0"/>
              <a:t>c) No pudiendo comprender el lenguaje espiritual y conceptos tales como salvación, santificación o justificación.</a:t>
            </a:r>
            <a:endParaRPr lang="es-MX" sz="2900" dirty="0" smtClean="0"/>
          </a:p>
          <a:p>
            <a:r>
              <a:rPr lang="es-CL" sz="2900" dirty="0" smtClean="0"/>
              <a:t>d) Asumiendo que algunas normas aceptadas culturalmente son compartidas por clientes religiosos.</a:t>
            </a:r>
            <a:endParaRPr lang="es-MX" sz="2900" dirty="0" smtClean="0"/>
          </a:p>
          <a:p>
            <a:r>
              <a:rPr lang="es-CL" sz="2900" dirty="0" smtClean="0"/>
              <a:t>e) Recomendando comportamientos "terapéuticos" que son considerados inmorales por los clientes; o </a:t>
            </a:r>
            <a:endParaRPr lang="es-MX" sz="2900" dirty="0" smtClean="0"/>
          </a:p>
          <a:p>
            <a:r>
              <a:rPr lang="es-CL" sz="2900" dirty="0" smtClean="0"/>
              <a:t>f) Realizando suposiciones, interpretaciones y recomendaciones que desacreditan la revelación como una epistemología válida.</a:t>
            </a:r>
            <a:endParaRPr lang="es-MX" sz="2900" dirty="0" smtClean="0"/>
          </a:p>
          <a:p>
            <a:pPr>
              <a:buNone/>
            </a:pPr>
            <a:endParaRPr lang="es-MX" dirty="0" smtClean="0"/>
          </a:p>
          <a:p>
            <a:endParaRPr lang="es-MX" dirty="0"/>
          </a:p>
        </p:txBody>
      </p:sp>
      <p:sp>
        <p:nvSpPr>
          <p:cNvPr id="3" name="2 Título"/>
          <p:cNvSpPr>
            <a:spLocks noGrp="1"/>
          </p:cNvSpPr>
          <p:nvPr>
            <p:ph type="title"/>
          </p:nvPr>
        </p:nvSpPr>
        <p:spPr/>
        <p:txBody>
          <a:bodyPr>
            <a:normAutofit fontScale="90000"/>
          </a:bodyPr>
          <a:lstStyle/>
          <a:p>
            <a:r>
              <a:rPr lang="es-CL" u="sng" dirty="0" smtClean="0"/>
              <a:t>VI.</a:t>
            </a:r>
            <a:r>
              <a:rPr lang="es-CL" dirty="0" smtClean="0"/>
              <a:t>	</a:t>
            </a:r>
            <a:r>
              <a:rPr lang="es-CL" u="sng" dirty="0" smtClean="0"/>
              <a:t>Selección del Terapeuta en Relación a las Propias Creencias.</a:t>
            </a:r>
            <a:r>
              <a:rPr lang="es-MX" dirty="0" smtClean="0"/>
              <a:t/>
            </a:r>
            <a:br>
              <a:rPr lang="es-MX" dirty="0" smtClean="0"/>
            </a:br>
            <a:endParaRPr lang="es-MX" dirty="0"/>
          </a:p>
        </p:txBody>
      </p:sp>
      <p:pic>
        <p:nvPicPr>
          <p:cNvPr id="10242" name="Picture 2" descr="http://t0.gstatic.com/images?q=tbn:ANd9GcQ-KDmeWNh5xj6I5_8Kr2z99-m6pSobuiM3hIy9ootKwS6FXCfkdg"/>
          <p:cNvPicPr>
            <a:picLocks noChangeAspect="1" noChangeArrowheads="1"/>
          </p:cNvPicPr>
          <p:nvPr/>
        </p:nvPicPr>
        <p:blipFill>
          <a:blip r:embed="rId2" cstate="print"/>
          <a:srcRect/>
          <a:stretch>
            <a:fillRect/>
          </a:stretch>
        </p:blipFill>
        <p:spPr bwMode="auto">
          <a:xfrm>
            <a:off x="323528" y="2276872"/>
            <a:ext cx="2674000" cy="2808312"/>
          </a:xfrm>
          <a:prstGeom prst="rect">
            <a:avLst/>
          </a:prstGeom>
          <a:noFill/>
        </p:spPr>
      </p:pic>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625552" y="404664"/>
            <a:ext cx="5266928" cy="6453336"/>
          </a:xfrm>
        </p:spPr>
        <p:txBody>
          <a:bodyPr>
            <a:normAutofit fontScale="85000" lnSpcReduction="10000"/>
          </a:bodyPr>
          <a:lstStyle/>
          <a:p>
            <a:r>
              <a:rPr lang="es-CL" b="1" u="sng" dirty="0" smtClean="0"/>
              <a:t>A.</a:t>
            </a:r>
            <a:r>
              <a:rPr lang="es-CL" b="1" dirty="0" smtClean="0"/>
              <a:t>	</a:t>
            </a:r>
            <a:r>
              <a:rPr lang="es-CL" b="1" u="sng" dirty="0" smtClean="0"/>
              <a:t>Sistemas de Creencias Diferentes, Terapia Menos Eficaz.</a:t>
            </a:r>
            <a:endParaRPr lang="es-MX" dirty="0" smtClean="0"/>
          </a:p>
          <a:p>
            <a:r>
              <a:rPr lang="es-CL" dirty="0" err="1" smtClean="0"/>
              <a:t>Worthington</a:t>
            </a:r>
            <a:r>
              <a:rPr lang="es-CL" dirty="0" smtClean="0"/>
              <a:t> y Scott (1983) citan los estudios hechos por </a:t>
            </a:r>
            <a:r>
              <a:rPr lang="es-CL" dirty="0" err="1" smtClean="0"/>
              <a:t>Rosenbaum</a:t>
            </a:r>
            <a:r>
              <a:rPr lang="es-CL" dirty="0" smtClean="0"/>
              <a:t>, et al (1956) y </a:t>
            </a:r>
            <a:r>
              <a:rPr lang="es-CL" dirty="0" err="1" smtClean="0"/>
              <a:t>Sapolsky</a:t>
            </a:r>
            <a:r>
              <a:rPr lang="es-CL" dirty="0" smtClean="0"/>
              <a:t> (1965) donde muestran que una divergencia muy grande entre los valores del terapeuta y el cliente lleva a una terapia que resulta absolutamente ineficaz.</a:t>
            </a:r>
            <a:endParaRPr lang="es-MX" dirty="0" smtClean="0"/>
          </a:p>
          <a:p>
            <a:r>
              <a:rPr lang="es-CL" b="1" u="sng" dirty="0" smtClean="0"/>
              <a:t>B.</a:t>
            </a:r>
            <a:r>
              <a:rPr lang="es-CL" b="1" dirty="0" smtClean="0"/>
              <a:t>	</a:t>
            </a:r>
            <a:r>
              <a:rPr lang="es-CL" b="1" u="sng" dirty="0" smtClean="0"/>
              <a:t>Valores Diferentes, Metas Terapéutica Diferentes.</a:t>
            </a:r>
            <a:endParaRPr lang="es-MX" dirty="0" smtClean="0"/>
          </a:p>
          <a:p>
            <a:r>
              <a:rPr lang="es-CL" dirty="0" smtClean="0"/>
              <a:t>Una hipótesis que responde a porqué el resultado de la terapia sería tan negativo tiene que ver con que clientes y terapeutas con diferentes valores se fijan metas distintas.</a:t>
            </a:r>
            <a:endParaRPr lang="es-MX" dirty="0" smtClean="0"/>
          </a:p>
          <a:p>
            <a:endParaRPr lang="es-MX" dirty="0"/>
          </a:p>
        </p:txBody>
      </p:sp>
      <p:pic>
        <p:nvPicPr>
          <p:cNvPr id="9218" name="Picture 2" descr="http://t3.gstatic.com/images?q=tbn:ANd9GcQqVdptb7dzeIv6CZE4AeSsS0hPfSXQTdotdtYXSaCHAjpTa7pt"/>
          <p:cNvPicPr>
            <a:picLocks noChangeAspect="1" noChangeArrowheads="1"/>
          </p:cNvPicPr>
          <p:nvPr/>
        </p:nvPicPr>
        <p:blipFill>
          <a:blip r:embed="rId2" cstate="print"/>
          <a:srcRect/>
          <a:stretch>
            <a:fillRect/>
          </a:stretch>
        </p:blipFill>
        <p:spPr bwMode="auto">
          <a:xfrm>
            <a:off x="395536" y="1772816"/>
            <a:ext cx="3268568" cy="2448272"/>
          </a:xfrm>
          <a:prstGeom prst="rect">
            <a:avLst/>
          </a:prstGeom>
          <a:noFill/>
        </p:spPr>
      </p:pic>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332656"/>
            <a:ext cx="8229600" cy="4525963"/>
          </a:xfrm>
        </p:spPr>
        <p:txBody>
          <a:bodyPr>
            <a:normAutofit lnSpcReduction="10000"/>
          </a:bodyPr>
          <a:lstStyle/>
          <a:p>
            <a:r>
              <a:rPr lang="es-MX" dirty="0" smtClean="0"/>
              <a:t>Es necesario considerar aún nuestras creencias religiosas.</a:t>
            </a:r>
          </a:p>
          <a:p>
            <a:r>
              <a:rPr lang="es-MX" dirty="0" smtClean="0"/>
              <a:t> </a:t>
            </a:r>
            <a:r>
              <a:rPr lang="es-CL" dirty="0" smtClean="0"/>
              <a:t>Dios está presente y no está callado",  es personal y tenemos un vínculo muy significativo con El, que permea todo nuestro quehacer humano.</a:t>
            </a:r>
          </a:p>
          <a:p>
            <a:r>
              <a:rPr lang="es-CL" dirty="0" smtClean="0"/>
              <a:t>"En muchas familias religiosas, Dios funciona como un miembro crucial de la familia, estabilizando relaciones interpersonales y diariamente involucrando transacciones familiares</a:t>
            </a:r>
            <a:endParaRPr lang="es-MX" dirty="0"/>
          </a:p>
        </p:txBody>
      </p:sp>
      <p:pic>
        <p:nvPicPr>
          <p:cNvPr id="33794" name="Picture 2" descr="http://t2.gstatic.com/images?q=tbn:ANd9GcROIZ1lWTVbtz8yI--zWywXAcoGdGEdTCihM6f9kyXZT5cRZ8f1"/>
          <p:cNvPicPr>
            <a:picLocks noChangeAspect="1" noChangeArrowheads="1"/>
          </p:cNvPicPr>
          <p:nvPr/>
        </p:nvPicPr>
        <p:blipFill>
          <a:blip r:embed="rId2" cstate="print"/>
          <a:srcRect/>
          <a:stretch>
            <a:fillRect/>
          </a:stretch>
        </p:blipFill>
        <p:spPr bwMode="auto">
          <a:xfrm>
            <a:off x="4644008" y="4299937"/>
            <a:ext cx="2971031" cy="2225407"/>
          </a:xfrm>
          <a:prstGeom prst="rect">
            <a:avLst/>
          </a:prstGeom>
          <a:noFill/>
        </p:spPr>
      </p:pic>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332656"/>
            <a:ext cx="8229600" cy="4525963"/>
          </a:xfrm>
        </p:spPr>
        <p:txBody>
          <a:bodyPr>
            <a:normAutofit fontScale="77500" lnSpcReduction="20000"/>
          </a:bodyPr>
          <a:lstStyle/>
          <a:p>
            <a:r>
              <a:rPr lang="es-CL" dirty="0" smtClean="0"/>
              <a:t>Los terapeutas cristianos tienden a fijarse objetivos relacionados con las vidas espirituales de sus clientes potencialmente religiosos así como a definir los problemas en términos espirituales más a menudo que los terapeutas en </a:t>
            </a:r>
            <a:r>
              <a:rPr lang="es-CL" dirty="0" err="1" smtClean="0"/>
              <a:t>setings</a:t>
            </a:r>
            <a:r>
              <a:rPr lang="es-CL" dirty="0" smtClean="0"/>
              <a:t> seculares.</a:t>
            </a:r>
          </a:p>
          <a:p>
            <a:r>
              <a:rPr lang="es-CL" b="1" u="sng" dirty="0" smtClean="0"/>
              <a:t>C.</a:t>
            </a:r>
            <a:r>
              <a:rPr lang="es-CL" b="1" dirty="0" smtClean="0"/>
              <a:t>	</a:t>
            </a:r>
            <a:r>
              <a:rPr lang="es-CL" b="1" u="sng" dirty="0" smtClean="0"/>
              <a:t>Cómo los Valores Religiosos Más o Menos Conservadores de Clientes Cristianos Influyen en la Decisión de Asistir a Terapia.</a:t>
            </a:r>
            <a:endParaRPr lang="es-MX" dirty="0" smtClean="0"/>
          </a:p>
          <a:p>
            <a:r>
              <a:rPr lang="es-CL" dirty="0" smtClean="0"/>
              <a:t>En un estudio realizado por </a:t>
            </a:r>
            <a:r>
              <a:rPr lang="es-CL" dirty="0" err="1" smtClean="0"/>
              <a:t>Dougherty</a:t>
            </a:r>
            <a:r>
              <a:rPr lang="es-CL" dirty="0" smtClean="0"/>
              <a:t> &amp; </a:t>
            </a:r>
            <a:r>
              <a:rPr lang="es-CL" dirty="0" err="1" smtClean="0"/>
              <a:t>Worthington</a:t>
            </a:r>
            <a:r>
              <a:rPr lang="es-CL" dirty="0" smtClean="0"/>
              <a:t> (l982) se argumenta que cristianos conservadores presentan problemas psicológicos en un rango comparable con la población general, pero a diferencia de otros grupos se resisten a consultar con profesionales de la salud mental y que cuando lo hacen buscan ayuda entre profesionales que mantengan una orientación religiosa similar a la de ellos. </a:t>
            </a:r>
            <a:endParaRPr lang="es-MX" dirty="0"/>
          </a:p>
        </p:txBody>
      </p:sp>
      <p:sp>
        <p:nvSpPr>
          <p:cNvPr id="8194" name="AutoShape 2" descr="data:image/jpeg;base64,/9j/4AAQSkZJRgABAQAAAQABAAD/2wCEAAkGBhQSEBQUEhQUFBQUGBgWFRYVGBQUFxcYFBMVFBcWFRUXHSYeGBkjGhUUHy8gIycpLCwsFR4xNTAqNSYrLCkBCQoKDgwOGg8PGiwkHyUsLCwvLCwtLCksLCwsKSosLCwpLCksKSwsLCwsLCksKSwpKSwsKSksLCwsKSkpLCwsKf/AABEIAH8AfgMBIgACEQEDEQH/xAAcAAABBAMBAAAAAAAAAAAAAAAHAwUGCAECBAD/xABKEAABAgMEBQQLDQcFAAAAAAABAAIDBBEFEiExBgdBUWETInGSF0JUgYORo7TB4eMIFCQlMjVEUnKhsdHwI2RzdLPCwxUzQ2Jj/8QAGAEAAwEBAAAAAAAAAAAAAAAAAQIDBAD/xAAjEQACAwADAAIBBQAAAAAAAAAAAQIDERIhMRNRgQQiMkFh/9oADAMBAAIRAxEAPwA0EYleuLIzKyUrZxi4sXFuvIaAQiuuqH2vrDMCK+HyF66aV5S7XDdcKmEyMkItLm/Cov2vQFC2yUfCkUmPMTW8R9F8t7JIP10EfRPL+yUFmAm2OVFXT+ynBBGdrxp9D8v7JJO17/ufl/YoXxSuaIVRWS+zuCCw3XxX6F5f2KVOvKmcpTw/slDdC9GxFhvjuF66brG8RmelN2kdkOYaEc6prw3IfLLc0aNSfiCS3XTX6J5f2SVbrk/dfLeyQZsuO5rix2WzgniHESytsi/ReKCi3W/+6+W9kpro/a/vqWZGu3L97m1vUuvczOgr8muW1AFj0bNXp+LYHhP68RPRZKUskxJJJEmGZWSsDMrYrTImeXlleQAJRhl0oR6XD4VG+16Ai5FQj0xPwqN9s+hZr/CtfpE5lNUy5OU05M8y9Z4ljkiuXVZVjOmCaGjW5u6cgOKb4z0QtALLe+WJDHG880wOIFBmqS1R6OX+j/o/AEpJNoPk3jU9sXCtcMjsUA0itYueC+rDE5zWuzANc/EiVass6HLhj2kVNXY9rWufeohZa84ZiZc+lMgBnSmAzUorX+42wS46jikLIfEc57MaGmOGPBdosuMO1+8KVWdJCDBa3OmJO8nElIzEYBc7G2ZWk2RwQoozYUdNW9f9MgVFD+0w8PFQdjTFEZNXbq2bA8J/XiK/6Z7L8EbFiJNtP62rLknFiUqUm6Zqyq1yaIHSvJPlcuKFGsHWg9kR8GVeA1tWvcKHEZm9sGzBBywKjpPp/TCUhuLHR2Xhm0H9VQx0mmWxJiK5r2kOcSMRkckK5i1nvcXE4laPn3HaVKcHL0qkkS2cdT1Yg9BSNh2FEnZlsCFQF1S5xyY0YucejdtJCjUtaDm5HDaNiNWpGDB5CPHDg6M54Y5vbQ4YFW9Y1Nf+oGxIqsYzl0P9kaAScqGhkJsWJUXosUB7jvIBwaOATy6JQGho0EgbKgbhuW14m+3bsPTt7y197VNTuoK5ADhtKuiG/ZDNaelHIQmtZDLwLoiRKG60RO1BHbUxUdgaLMN25zr1HknABtL2W8rh1taTco/kGGsOE8FxaQQ9+RvjZQ4DoKIuj0gGwW3hQvZgDm1t3CqTgm9LOcoRSIzJ6N0gB7i4XqmnS6gomDSGz3QMa1G0bRXKqJcCGHGHCyDNnQm/SCwBFYaj5d6/wqainHJCVUWIrGmB+JOVKPGrF1bKlz/F84iqvtoQuTiOZ9VxGOBoMiQj/qqPxRLeF85jIUxyRS17Ef7Zj3GV3mn3FNUK0awu8ltMI12E37f9rlE5af5iFssmTjHUPGklvmFKvc0i9cIbXIEilT0Cp7yrbMzrjUbCa9ONalFLWPafwO6DQkHxGjSAONSK7MUIXPVK+1pz6Nw5eBSdVs0qootDOXjUp0J0jdITbIoxYebEb9aG4gO74wI4hRWE6mP64KQ2JZhjxYTBhfq30kkdFUkuh12WRs6c5Uvu5NoBmK1Fa13UISVpTBhNdEeeYxrnHoDSVA3aZxoFIcJ3NYA0EgZNFPQuOe06jRobocSjmPBa4UAqHChFQp/IhfjYK3TJixw8/KfEvVbtL3c1pGQwr41YN9pcwXdwHRhRDCDIyt9ruRa1wcCHAurXZtxUxdaFxlebSmZ/FH5Eikk5DjJWkGzUOtedzabTeCfLUisGDqEDIVpXiVFLLtuAA6LDJjRRVgJo1sM0BN1ox2jFM1oW257qvfeIF3flswyR54TcdZyadSLYzHPF3lGCrSBTmg4trtRI1VMpZEsM/wDd85ilCietgFrmta7EEYjJFvVkPiqX8L5xFRrlshpLIm2sF9IMP+L/AGPQ/l5vBSrXNa4l5Jj8yY11u69yUQivDBB/RrSx730isbcaC5zmm70C6cCScMKKF9cpSckPW1mCusaYIfDbsLMR0mo/GqgqkWkdpmYiOc7MnDhw6FH3wyFer+OAsg0zWqyCtaLolm4nh+Co3hOMdeC0BlM06Wfbb4ERr4brrxuocKg0Ndhom2G26Ca0CSMStL1K5gqTWl4riTs2mHi9gC7EjjnhwXO+dFc1HZOZBbdcTThge8k7XDoUQsDqjMOaSWuG8VAOdRlmCkjDegT67JL78bWl7nChw3nIV2uK45u2nZOJIG/9YqMQ7Se0kg4muO3EUJ6aYVW8ec5S4ADeFa7j9UAcBtSujvWVV8Uul2T7ROzXPD4r30huI5jcLxbvI2Y99OVqTzWCjKDoW8t+xlYbNrWCvEkVKiU/N335lZe5M7N7MTU+eko66rXVsmXJ/wDXzmKgDFR91VH4olvC+cxltoSTI2+Eb90Ofi+D/M/4YyAUGaLcqI+e6I+b4H8z/hjKvq0NJ+kE2vDpM3XYscsCudeqhxQ/ySF1u07lypeXjAHEA8Cg0FTCBoVo3DfCMSZhh4fS411cGjtu+fuHFcmm9nSEEhkFhEXN115uNHEGuPQuOy9K4kM4l0RnH5beg9sAm22psRI0SOQKOIuD6xDQLx/JZ4Rnz78KSazRrji5QgkE402imSw+aLzz8TSgO7d3lmMCRjnS8e+cfQuWq04RbHSQsblCLz7vQKlS6y9ExDFWFtd72kn7lE7KnQCLxAptKlEe2TyYDSKbwsVznuGiuMc1Dhacc3SCQaDYd3BRqAaklby8yTmapCVOBSRjhU2iuR/1UfNEt4bzmMq+RnYKwOqb5nlvDecxlqp9IW+DF7oCUfEkIIhsc8iYqQ0FxA5GKKkDYq8vYQaEEEbDgfEVZjXDO8lKwTUisemGH/FFPoQhn7UbFbSI1sT7QFe84Y+Ipp28ZZhKMNWkEXl32lZ4bV0OtytCDiWHcTtG4pvVU9WoVrDZZqtary4B0sjb/uqCulkRrsDnt3HjwPHam8FLwJmhxAcNxAKVoZMzGiG8eNW94rmcMU7WLAgujNdMOLIdakNFQTmGkg81p3rhtGW5OK9t4PAJo5uLSDiCD0Ip/wBAZzBOcg97m3W3cMhWh3psS0CGXEAZoSWoaDafQ9MlXnAuA6PzW8EEAg4EYLMvEXorsysnb6NfgjGKsLqjPxNLeG86jKtU7OVwb3z+Ssjqb+ZJXw3ncdaa452ZrJb0M3ugH0kYFO6f8EZA2BNE4K2lsaPwZpoZMwWRmNdeDXioDqEVHGhPjTSNWlndwy/V9aeUNEjLCs0KJ8ppxDgQQej9eJMoCtqNW9nZ+8Zfqj81r2M7N7hl+r610Y4dKWlTV5Wx7GVm9wy/V9a92MrN7hl+r602CFT14BWw7GVm9wy/V9a92MrN7hl+r612HFUQsl5xGzcrW9jOze4Zfq+tZ7Gdm9wy/V9a7A6VPLVvAfdcDuVrexnZvcMv1fWvdjOze4Zfq+tdhyeFa2xw1tTl+PQmyYmnPO4bh6Vag6tbOP0GX6vrWBq0s7uGX6vrU418SsreRVVsJWZ1Pj4llfDedRk49jSzu4Zfq+tPdnWTDgQ2woMNsOG2t1jcGi84uNBxJJ76dLBJSTWI/9k="/>
          <p:cNvSpPr>
            <a:spLocks noChangeAspect="1" noChangeArrowheads="1"/>
          </p:cNvSpPr>
          <p:nvPr/>
        </p:nvSpPr>
        <p:spPr bwMode="auto">
          <a:xfrm>
            <a:off x="63500" y="-592138"/>
            <a:ext cx="1200150" cy="1209676"/>
          </a:xfrm>
          <a:prstGeom prst="rect">
            <a:avLst/>
          </a:prstGeom>
          <a:noFill/>
        </p:spPr>
        <p:txBody>
          <a:bodyPr vert="horz" wrap="square" lIns="91440" tIns="45720" rIns="91440" bIns="45720" numCol="1" anchor="t" anchorCtr="0" compatLnSpc="1">
            <a:prstTxWarp prst="textNoShape">
              <a:avLst/>
            </a:prstTxWarp>
          </a:bodyPr>
          <a:lstStyle/>
          <a:p>
            <a:endParaRPr lang="es-MX"/>
          </a:p>
        </p:txBody>
      </p:sp>
      <p:pic>
        <p:nvPicPr>
          <p:cNvPr id="8196" name="Picture 4" descr="http://t0.gstatic.com/images?q=tbn:ANd9GcRFSkNSgC3qlFsh8fb6g6SLpu-xG9TulJPsUUs0x-wC49LGqFsc"/>
          <p:cNvPicPr>
            <a:picLocks noChangeAspect="1" noChangeArrowheads="1"/>
          </p:cNvPicPr>
          <p:nvPr/>
        </p:nvPicPr>
        <p:blipFill>
          <a:blip r:embed="rId2" cstate="print"/>
          <a:srcRect/>
          <a:stretch>
            <a:fillRect/>
          </a:stretch>
        </p:blipFill>
        <p:spPr bwMode="auto">
          <a:xfrm>
            <a:off x="3779912" y="4454227"/>
            <a:ext cx="2287141" cy="2287141"/>
          </a:xfrm>
          <a:prstGeom prst="rect">
            <a:avLst/>
          </a:prstGeom>
          <a:noFill/>
        </p:spPr>
      </p:pic>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2905472" y="1481328"/>
            <a:ext cx="6131024" cy="5188032"/>
          </a:xfrm>
        </p:spPr>
        <p:txBody>
          <a:bodyPr>
            <a:normAutofit fontScale="70000" lnSpcReduction="20000"/>
          </a:bodyPr>
          <a:lstStyle/>
          <a:p>
            <a:r>
              <a:rPr lang="es-CL" dirty="0" smtClean="0"/>
              <a:t> </a:t>
            </a:r>
            <a:r>
              <a:rPr lang="es-CL" dirty="0" smtClean="0"/>
              <a:t>El </a:t>
            </a:r>
            <a:r>
              <a:rPr lang="es-CL" dirty="0" smtClean="0"/>
              <a:t>"Fundamentalismo" surgió como un movimiento reaccionario en los Estados Unidos en contra del liberalismo religioso que </a:t>
            </a:r>
            <a:r>
              <a:rPr lang="es-CL" dirty="0" smtClean="0"/>
              <a:t>e</a:t>
            </a:r>
            <a:r>
              <a:rPr lang="es-CL" dirty="0" smtClean="0"/>
              <a:t>mpezó a tener auge a fines del siglo pasado</a:t>
            </a:r>
            <a:r>
              <a:rPr lang="es-CL" dirty="0" smtClean="0"/>
              <a:t>.</a:t>
            </a:r>
          </a:p>
          <a:p>
            <a:r>
              <a:rPr lang="es-CL" dirty="0" smtClean="0"/>
              <a:t>"Si la Biblia lo dice, yo lo creo, y no hay más discusión en el asunto".  De estas presuposiciones se desprenden las siguientes actitudes:</a:t>
            </a:r>
            <a:endParaRPr lang="es-MX" dirty="0" smtClean="0"/>
          </a:p>
          <a:p>
            <a:r>
              <a:rPr lang="es-CL" b="1" dirty="0" smtClean="0"/>
              <a:t>1.  ACTITUD DE JUICIO (O DE CRITICA)</a:t>
            </a:r>
            <a:endParaRPr lang="es-MX" dirty="0" smtClean="0"/>
          </a:p>
          <a:p>
            <a:r>
              <a:rPr lang="es-CL" dirty="0" smtClean="0"/>
              <a:t>a. Tienden </a:t>
            </a:r>
            <a:r>
              <a:rPr lang="es-CL" dirty="0" smtClean="0"/>
              <a:t>a adoptar una actitud de juicio frente a otras perspectivas, tanto cristianas como no-cristianas</a:t>
            </a:r>
            <a:endParaRPr lang="es-MX" dirty="0" smtClean="0"/>
          </a:p>
          <a:p>
            <a:r>
              <a:rPr lang="es-CL" dirty="0" smtClean="0"/>
              <a:t>b</a:t>
            </a:r>
            <a:r>
              <a:rPr lang="es-CL" dirty="0" smtClean="0"/>
              <a:t>.  Actitud de "nosotros-ellos"</a:t>
            </a:r>
            <a:endParaRPr lang="es-MX" dirty="0" smtClean="0"/>
          </a:p>
          <a:p>
            <a:r>
              <a:rPr lang="es-CL" dirty="0" smtClean="0"/>
              <a:t>c</a:t>
            </a:r>
            <a:r>
              <a:rPr lang="es-CL" dirty="0" smtClean="0"/>
              <a:t>.  La actitud de, "nosotros tenemos la verdad y ellos no", que puede causar una resistencia al psicoterapeuta que no comparta su misma perspectiva.</a:t>
            </a:r>
            <a:endParaRPr lang="es-MX" dirty="0" smtClean="0"/>
          </a:p>
          <a:p>
            <a:r>
              <a:rPr lang="es-CL" dirty="0" smtClean="0"/>
              <a:t>d</a:t>
            </a:r>
            <a:r>
              <a:rPr lang="es-CL" dirty="0" smtClean="0"/>
              <a:t>.  Les resulta difícil aceptar nuevos "</a:t>
            </a:r>
            <a:r>
              <a:rPr lang="es-CL" dirty="0" err="1" smtClean="0"/>
              <a:t>insights</a:t>
            </a:r>
            <a:r>
              <a:rPr lang="es-CL" dirty="0" smtClean="0"/>
              <a:t>" en relación a la realidad personal u otra.</a:t>
            </a:r>
            <a:endParaRPr lang="es-MX" dirty="0" smtClean="0"/>
          </a:p>
          <a:p>
            <a:pPr>
              <a:buNone/>
            </a:pPr>
            <a:endParaRPr lang="es-MX" dirty="0" smtClean="0"/>
          </a:p>
        </p:txBody>
      </p:sp>
      <p:sp>
        <p:nvSpPr>
          <p:cNvPr id="3" name="2 Título"/>
          <p:cNvSpPr>
            <a:spLocks noGrp="1"/>
          </p:cNvSpPr>
          <p:nvPr>
            <p:ph type="title"/>
          </p:nvPr>
        </p:nvSpPr>
        <p:spPr/>
        <p:txBody>
          <a:bodyPr>
            <a:noAutofit/>
          </a:bodyPr>
          <a:lstStyle/>
          <a:p>
            <a:r>
              <a:rPr lang="es-CL" sz="2400" u="sng" dirty="0" smtClean="0"/>
              <a:t>Presentación de un Caso Clínico en el que se Reconocen los Valores Religiosos Explícitamente en la Psicoterapia.</a:t>
            </a:r>
            <a:endParaRPr lang="es-MX" sz="2400" dirty="0"/>
          </a:p>
        </p:txBody>
      </p:sp>
      <p:pic>
        <p:nvPicPr>
          <p:cNvPr id="7170" name="Picture 2" descr="http://t3.gstatic.com/images?q=tbn:ANd9GcQEZ4abcuKB8yilm4mci4NQbggtkACZVGBoWaoN7p8jW39MwzRJ"/>
          <p:cNvPicPr>
            <a:picLocks noChangeAspect="1" noChangeArrowheads="1"/>
          </p:cNvPicPr>
          <p:nvPr/>
        </p:nvPicPr>
        <p:blipFill>
          <a:blip r:embed="rId2" cstate="print"/>
          <a:srcRect/>
          <a:stretch>
            <a:fillRect/>
          </a:stretch>
        </p:blipFill>
        <p:spPr bwMode="auto">
          <a:xfrm>
            <a:off x="251520" y="2492896"/>
            <a:ext cx="2610033" cy="2304256"/>
          </a:xfrm>
          <a:prstGeom prst="rect">
            <a:avLst/>
          </a:prstGeom>
          <a:noFill/>
        </p:spPr>
      </p:pic>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662880" y="1783357"/>
            <a:ext cx="8229600" cy="4525963"/>
          </a:xfrm>
        </p:spPr>
        <p:txBody>
          <a:bodyPr>
            <a:normAutofit/>
          </a:bodyPr>
          <a:lstStyle/>
          <a:p>
            <a:r>
              <a:rPr lang="es-CL" b="1" dirty="0" smtClean="0"/>
              <a:t>2.  ACTITUD DE SOSPECHA</a:t>
            </a:r>
            <a:endParaRPr lang="es-MX" dirty="0" smtClean="0"/>
          </a:p>
          <a:p>
            <a:r>
              <a:rPr lang="es-CL" dirty="0" smtClean="0"/>
              <a:t>a. La </a:t>
            </a:r>
            <a:r>
              <a:rPr lang="es-CL" dirty="0" smtClean="0"/>
              <a:t>actitud de juicio a la vez produce suspicacia</a:t>
            </a:r>
            <a:endParaRPr lang="es-MX" dirty="0" smtClean="0"/>
          </a:p>
          <a:p>
            <a:r>
              <a:rPr lang="es-CL" dirty="0" smtClean="0"/>
              <a:t>b</a:t>
            </a:r>
            <a:r>
              <a:rPr lang="es-CL" dirty="0" smtClean="0"/>
              <a:t>.  El fundamentalista que llega a terapia generalmente estará sospechoso de lo que va a suceder, y estará muy convencido de que tiene una manera de ver a Dios, al mundo y a la humanidad que es absolutamente correcta.</a:t>
            </a:r>
            <a:endParaRPr lang="es-MX" dirty="0" smtClean="0"/>
          </a:p>
          <a:p>
            <a:r>
              <a:rPr lang="es-CL" dirty="0" smtClean="0"/>
              <a:t>c</a:t>
            </a:r>
            <a:r>
              <a:rPr lang="es-CL" dirty="0" smtClean="0"/>
              <a:t>.  El psicoterapeuta tendrá que desarrollar una estrategia para enfrentar tal rigidez.</a:t>
            </a:r>
            <a:endParaRPr lang="es-MX" dirty="0" smtClean="0"/>
          </a:p>
          <a:p>
            <a:endParaRPr lang="es-MX" dirty="0"/>
          </a:p>
        </p:txBody>
      </p:sp>
      <p:pic>
        <p:nvPicPr>
          <p:cNvPr id="6146" name="Picture 2" descr="http://t2.gstatic.com/images?q=tbn:ANd9GcTYFwOQkNScBSZth40VSm9EYmQHA_gD-YPebDwq94DEaRakfmfH"/>
          <p:cNvPicPr>
            <a:picLocks noChangeAspect="1" noChangeArrowheads="1"/>
          </p:cNvPicPr>
          <p:nvPr/>
        </p:nvPicPr>
        <p:blipFill>
          <a:blip r:embed="rId2" cstate="print"/>
          <a:srcRect/>
          <a:stretch>
            <a:fillRect/>
          </a:stretch>
        </p:blipFill>
        <p:spPr bwMode="auto">
          <a:xfrm>
            <a:off x="2617837" y="188640"/>
            <a:ext cx="2962275" cy="1543050"/>
          </a:xfrm>
          <a:prstGeom prst="rect">
            <a:avLst/>
          </a:prstGeom>
          <a:noFill/>
        </p:spPr>
      </p:pic>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2617440" y="260648"/>
            <a:ext cx="6491064" cy="6597352"/>
          </a:xfrm>
        </p:spPr>
        <p:txBody>
          <a:bodyPr>
            <a:normAutofit fontScale="55000" lnSpcReduction="20000"/>
          </a:bodyPr>
          <a:lstStyle/>
          <a:p>
            <a:r>
              <a:rPr lang="es-CL" sz="3300" b="1" dirty="0" smtClean="0"/>
              <a:t>3.  APEGOS OBSESIVOS</a:t>
            </a:r>
            <a:endParaRPr lang="es-MX" sz="3300" dirty="0" smtClean="0"/>
          </a:p>
          <a:p>
            <a:r>
              <a:rPr lang="es-CL" sz="3300" dirty="0" err="1" smtClean="0"/>
              <a:t>a.Flemming</a:t>
            </a:r>
            <a:r>
              <a:rPr lang="es-CL" sz="3300" dirty="0" smtClean="0"/>
              <a:t> </a:t>
            </a:r>
            <a:r>
              <a:rPr lang="es-CL" sz="3300" dirty="0" smtClean="0"/>
              <a:t>(1988) sugiere que las religiones fundamentalistas atraen muchas veces a personas que tienden a adicciones emocionales.</a:t>
            </a:r>
            <a:endParaRPr lang="es-MX" sz="3300" dirty="0" smtClean="0"/>
          </a:p>
          <a:p>
            <a:r>
              <a:rPr lang="es-CL" sz="3300" dirty="0" smtClean="0"/>
              <a:t>b</a:t>
            </a:r>
            <a:r>
              <a:rPr lang="es-CL" sz="3300" dirty="0" smtClean="0"/>
              <a:t>.  </a:t>
            </a:r>
            <a:r>
              <a:rPr lang="es-CL" sz="3300" dirty="0" err="1" smtClean="0"/>
              <a:t>Flemming</a:t>
            </a:r>
            <a:r>
              <a:rPr lang="es-CL" sz="3300" dirty="0" smtClean="0"/>
              <a:t> describe adicciones religiosas con las siguientes características:</a:t>
            </a:r>
            <a:endParaRPr lang="es-MX" sz="3300" dirty="0" smtClean="0"/>
          </a:p>
          <a:p>
            <a:r>
              <a:rPr lang="es-CL" sz="3300" dirty="0" smtClean="0"/>
              <a:t>1.Un </a:t>
            </a:r>
            <a:r>
              <a:rPr lang="es-CL" sz="3300" dirty="0" smtClean="0"/>
              <a:t>enfoque total de la vida en la religión o la iglesia.</a:t>
            </a:r>
            <a:endParaRPr lang="es-MX" sz="3300" dirty="0" smtClean="0"/>
          </a:p>
          <a:p>
            <a:r>
              <a:rPr lang="es-CL" sz="3300" dirty="0" smtClean="0"/>
              <a:t>2</a:t>
            </a:r>
            <a:r>
              <a:rPr lang="es-CL" sz="3300" dirty="0" smtClean="0"/>
              <a:t>. Una confianza ciega en autoridades o sistemas religiosos.</a:t>
            </a:r>
            <a:endParaRPr lang="es-MX" sz="3300" dirty="0" smtClean="0"/>
          </a:p>
          <a:p>
            <a:r>
              <a:rPr lang="es-CL" sz="3300" dirty="0" smtClean="0"/>
              <a:t>3</a:t>
            </a:r>
            <a:r>
              <a:rPr lang="es-CL" sz="3300" dirty="0" smtClean="0"/>
              <a:t>. La negación de sus respuestas emocionales a las personas o ideas dentro de una estructura religiosa.</a:t>
            </a:r>
            <a:endParaRPr lang="es-MX" sz="3300" dirty="0" smtClean="0"/>
          </a:p>
          <a:p>
            <a:r>
              <a:rPr lang="es-CL" sz="3300" dirty="0" smtClean="0"/>
              <a:t>4</a:t>
            </a:r>
            <a:r>
              <a:rPr lang="es-CL" sz="3300" dirty="0" smtClean="0"/>
              <a:t>. Una falta de priorización de actividades religiosas.</a:t>
            </a:r>
            <a:endParaRPr lang="es-MX" sz="3300" dirty="0" smtClean="0"/>
          </a:p>
          <a:p>
            <a:r>
              <a:rPr lang="es-CL" sz="3300" dirty="0" smtClean="0"/>
              <a:t>5</a:t>
            </a:r>
            <a:r>
              <a:rPr lang="es-CL" sz="3300" dirty="0" smtClean="0"/>
              <a:t>. Un "locus" o centro externo de afecto.</a:t>
            </a:r>
            <a:endParaRPr lang="es-MX" sz="3300" dirty="0" smtClean="0"/>
          </a:p>
          <a:p>
            <a:r>
              <a:rPr lang="es-CL" sz="3300" dirty="0" smtClean="0"/>
              <a:t>6</a:t>
            </a:r>
            <a:r>
              <a:rPr lang="es-CL" sz="3300" dirty="0" smtClean="0"/>
              <a:t>. La resolución de problemas dentro de la estructura eclesiástica.</a:t>
            </a:r>
            <a:endParaRPr lang="es-MX" sz="3300" dirty="0" smtClean="0"/>
          </a:p>
          <a:p>
            <a:r>
              <a:rPr lang="es-CL" sz="3300" dirty="0" smtClean="0"/>
              <a:t>c</a:t>
            </a:r>
            <a:r>
              <a:rPr lang="es-CL" sz="3300" dirty="0" smtClean="0"/>
              <a:t>.  Como en otras adicciones, esta pauta conduce a una disfunción en la vida personal y de la familia (</a:t>
            </a:r>
            <a:r>
              <a:rPr lang="es-CL" sz="3300" dirty="0" err="1" smtClean="0"/>
              <a:t>Whipple</a:t>
            </a:r>
            <a:r>
              <a:rPr lang="es-CL" sz="3300" dirty="0" smtClean="0"/>
              <a:t>, 1987).</a:t>
            </a:r>
            <a:endParaRPr lang="es-MX" sz="3300" dirty="0" smtClean="0"/>
          </a:p>
          <a:p>
            <a:r>
              <a:rPr lang="es-CL" sz="3300" dirty="0" smtClean="0"/>
              <a:t>d</a:t>
            </a:r>
            <a:r>
              <a:rPr lang="es-CL" sz="3300" dirty="0" smtClean="0"/>
              <a:t>.  Aunque no sería correcto dar al fundamentalismo la etiqueta de "adicción", no hay duda de que su actitud hacia la vida y la cultura, puede y muchas veces resulta en un patrón de vida adictivo.</a:t>
            </a:r>
            <a:endParaRPr lang="es-MX" sz="3300" dirty="0" smtClean="0"/>
          </a:p>
          <a:p>
            <a:endParaRPr lang="es-MX" dirty="0"/>
          </a:p>
        </p:txBody>
      </p:sp>
      <p:pic>
        <p:nvPicPr>
          <p:cNvPr id="5122" name="Picture 2" descr="http://t3.gstatic.com/images?q=tbn:ANd9GcRpfcFyoWl_jhagLN9UVXAW2KF2_5YgtzrG_WBA-vGNYbllnJdQgw"/>
          <p:cNvPicPr>
            <a:picLocks noChangeAspect="1" noChangeArrowheads="1"/>
          </p:cNvPicPr>
          <p:nvPr/>
        </p:nvPicPr>
        <p:blipFill>
          <a:blip r:embed="rId2" cstate="print"/>
          <a:srcRect/>
          <a:stretch>
            <a:fillRect/>
          </a:stretch>
        </p:blipFill>
        <p:spPr bwMode="auto">
          <a:xfrm>
            <a:off x="251520" y="908720"/>
            <a:ext cx="2413041" cy="1656184"/>
          </a:xfrm>
          <a:prstGeom prst="rect">
            <a:avLst/>
          </a:prstGeom>
          <a:noFill/>
        </p:spPr>
      </p:pic>
      <p:pic>
        <p:nvPicPr>
          <p:cNvPr id="5124" name="Picture 4" descr="http://t2.gstatic.com/images?q=tbn:ANd9GcRFDYpHC7blCf1uJ5vYRJV-5pv_JHCoEIOjxkYbw8s4wfrVe9Aw"/>
          <p:cNvPicPr>
            <a:picLocks noChangeAspect="1" noChangeArrowheads="1"/>
          </p:cNvPicPr>
          <p:nvPr/>
        </p:nvPicPr>
        <p:blipFill>
          <a:blip r:embed="rId3" cstate="print"/>
          <a:srcRect/>
          <a:stretch>
            <a:fillRect/>
          </a:stretch>
        </p:blipFill>
        <p:spPr bwMode="auto">
          <a:xfrm>
            <a:off x="366936" y="3645024"/>
            <a:ext cx="2116832" cy="1587625"/>
          </a:xfrm>
          <a:prstGeom prst="rect">
            <a:avLst/>
          </a:prstGeom>
          <a:noFill/>
        </p:spPr>
      </p:pic>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927373"/>
            <a:ext cx="8229600" cy="4525963"/>
          </a:xfrm>
        </p:spPr>
        <p:txBody>
          <a:bodyPr>
            <a:normAutofit lnSpcReduction="10000"/>
          </a:bodyPr>
          <a:lstStyle/>
          <a:p>
            <a:r>
              <a:rPr lang="es-MX" dirty="0" smtClean="0"/>
              <a:t>En parejas realiza una simulación terapéutica.</a:t>
            </a:r>
          </a:p>
          <a:p>
            <a:r>
              <a:rPr lang="es-MX" dirty="0" smtClean="0"/>
              <a:t>Después de lo expuesto ponte de acuerdo con uno de tus compañeros.</a:t>
            </a:r>
          </a:p>
          <a:p>
            <a:r>
              <a:rPr lang="es-MX" dirty="0" smtClean="0"/>
              <a:t>Cuenta a tu compañero una experiencia personal o de alguien cercano.</a:t>
            </a:r>
          </a:p>
          <a:p>
            <a:r>
              <a:rPr lang="es-MX" dirty="0" smtClean="0"/>
              <a:t>Seleccionen una de las experiencias que crean la mas viable para ser aconsejado.</a:t>
            </a:r>
          </a:p>
          <a:p>
            <a:r>
              <a:rPr lang="es-MX" dirty="0" smtClean="0"/>
              <a:t>El profesor escogerá a varia parejas para que simulen una sesión.</a:t>
            </a:r>
          </a:p>
          <a:p>
            <a:r>
              <a:rPr lang="es-MX" dirty="0" smtClean="0"/>
              <a:t>Es importante que la problemática se observe desde una perspectiva espiritual</a:t>
            </a:r>
          </a:p>
          <a:p>
            <a:endParaRPr lang="es-MX" dirty="0"/>
          </a:p>
        </p:txBody>
      </p:sp>
      <p:sp>
        <p:nvSpPr>
          <p:cNvPr id="3" name="2 Título"/>
          <p:cNvSpPr>
            <a:spLocks noGrp="1"/>
          </p:cNvSpPr>
          <p:nvPr>
            <p:ph type="title"/>
          </p:nvPr>
        </p:nvSpPr>
        <p:spPr/>
        <p:txBody>
          <a:bodyPr/>
          <a:lstStyle/>
          <a:p>
            <a:r>
              <a:rPr lang="es-MX" dirty="0" smtClean="0"/>
              <a:t>Simulación terapéutica</a:t>
            </a:r>
            <a:endParaRPr lang="es-MX" dirty="0"/>
          </a:p>
        </p:txBody>
      </p:sp>
      <p:pic>
        <p:nvPicPr>
          <p:cNvPr id="4098" name="Picture 2" descr="http://t2.gstatic.com/images?q=tbn:ANd9GcQVpKlFZwf33-ClxH40Mww7z6HPwVfowXk7ynkrTVpzFyXvTEueUA"/>
          <p:cNvPicPr>
            <a:picLocks noChangeAspect="1" noChangeArrowheads="1"/>
          </p:cNvPicPr>
          <p:nvPr/>
        </p:nvPicPr>
        <p:blipFill>
          <a:blip r:embed="rId2" cstate="print"/>
          <a:srcRect/>
          <a:stretch>
            <a:fillRect/>
          </a:stretch>
        </p:blipFill>
        <p:spPr bwMode="auto">
          <a:xfrm>
            <a:off x="6660232" y="332656"/>
            <a:ext cx="1584176" cy="1584176"/>
          </a:xfrm>
          <a:prstGeom prst="rect">
            <a:avLst/>
          </a:prstGeom>
          <a:noFill/>
        </p:spPr>
      </p:pic>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MX" dirty="0" smtClean="0"/>
              <a:t>En no mas de 5 minutos simulen que uno es el consejero y el otro el aconsejado.</a:t>
            </a:r>
          </a:p>
          <a:p>
            <a:r>
              <a:rPr lang="es-MX" dirty="0" smtClean="0"/>
              <a:t>Representen los roles y con base a lo expuesto desarrollen una intervención terapéutica. </a:t>
            </a:r>
            <a:endParaRPr lang="es-MX" dirty="0"/>
          </a:p>
        </p:txBody>
      </p:sp>
      <p:pic>
        <p:nvPicPr>
          <p:cNvPr id="1026" name="Picture 2" descr="http://t2.gstatic.com/images?q=tbn:ANd9GcQIEdl5BkjrZSVbOTIy8jwLA1AHlkQuRcMq6jI2vxUa4Cpo4y4"/>
          <p:cNvPicPr>
            <a:picLocks noChangeAspect="1" noChangeArrowheads="1"/>
          </p:cNvPicPr>
          <p:nvPr/>
        </p:nvPicPr>
        <p:blipFill>
          <a:blip r:embed="rId2" cstate="print"/>
          <a:srcRect/>
          <a:stretch>
            <a:fillRect/>
          </a:stretch>
        </p:blipFill>
        <p:spPr bwMode="auto">
          <a:xfrm>
            <a:off x="2339752" y="3717032"/>
            <a:ext cx="5055252" cy="2160240"/>
          </a:xfrm>
          <a:prstGeom prst="rect">
            <a:avLst/>
          </a:prstGeom>
          <a:noFill/>
        </p:spPr>
      </p:pic>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337520" y="706693"/>
            <a:ext cx="5626968" cy="5458611"/>
          </a:xfrm>
        </p:spPr>
        <p:txBody>
          <a:bodyPr>
            <a:normAutofit lnSpcReduction="10000"/>
          </a:bodyPr>
          <a:lstStyle/>
          <a:p>
            <a:r>
              <a:rPr lang="es-CL" dirty="0" smtClean="0"/>
              <a:t>Esta revelación de Dios se divide en "Revelación General", refiriéndose a  La Creación “Los cielos cuentan la gloria de Dios, y el firmamento anuncia la obra de sus manos”. (El Salmo 19) </a:t>
            </a:r>
          </a:p>
          <a:p>
            <a:r>
              <a:rPr lang="es-CL" dirty="0" smtClean="0"/>
              <a:t>"Revelación Especial", refiriéndose a La Biblia. Toda palabra es inspirada por Dios.</a:t>
            </a:r>
          </a:p>
          <a:p>
            <a:r>
              <a:rPr lang="es-CL" dirty="0" smtClean="0"/>
              <a:t>Muchos religiosos se han querido adueñar de la verdad, pero el </a:t>
            </a:r>
            <a:r>
              <a:rPr lang="es-CL" dirty="0" smtClean="0"/>
              <a:t>único </a:t>
            </a:r>
            <a:r>
              <a:rPr lang="es-CL" dirty="0" smtClean="0"/>
              <a:t>dueño de la verdad es Dios.</a:t>
            </a:r>
          </a:p>
          <a:p>
            <a:endParaRPr lang="es-MX" dirty="0"/>
          </a:p>
        </p:txBody>
      </p:sp>
      <p:pic>
        <p:nvPicPr>
          <p:cNvPr id="32770" name="Picture 2" descr="http://t3.gstatic.com/images?q=tbn:ANd9GcS0ohm_JjSHRKwIsrOhgWgtyrpyv1f-yL1WbfYD-IcXG3gRanYv"/>
          <p:cNvPicPr>
            <a:picLocks noChangeAspect="1" noChangeArrowheads="1"/>
          </p:cNvPicPr>
          <p:nvPr/>
        </p:nvPicPr>
        <p:blipFill>
          <a:blip r:embed="rId2" cstate="print"/>
          <a:srcRect/>
          <a:stretch>
            <a:fillRect/>
          </a:stretch>
        </p:blipFill>
        <p:spPr bwMode="auto">
          <a:xfrm>
            <a:off x="347758" y="2004506"/>
            <a:ext cx="3000106" cy="2648630"/>
          </a:xfrm>
          <a:prstGeom prst="rect">
            <a:avLst/>
          </a:prstGeom>
          <a:noFill/>
        </p:spPr>
      </p:pic>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a:bodyPr>
          <a:lstStyle/>
          <a:p>
            <a:r>
              <a:rPr lang="es-MX" dirty="0" smtClean="0"/>
              <a:t>Grafica</a:t>
            </a:r>
            <a:r>
              <a:rPr lang="es-CL" baseline="30000" dirty="0" smtClean="0"/>
              <a:t> </a:t>
            </a:r>
            <a:endParaRPr lang="es-MX" dirty="0"/>
          </a:p>
        </p:txBody>
      </p:sp>
      <p:sp>
        <p:nvSpPr>
          <p:cNvPr id="4" name="3 CuadroTexto"/>
          <p:cNvSpPr txBox="1"/>
          <p:nvPr/>
        </p:nvSpPr>
        <p:spPr>
          <a:xfrm>
            <a:off x="827584" y="1412776"/>
            <a:ext cx="1736373" cy="923330"/>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lang="es-CL" dirty="0"/>
              <a:t>Conocimiento</a:t>
            </a:r>
            <a:endParaRPr lang="es-MX" dirty="0"/>
          </a:p>
          <a:p>
            <a:r>
              <a:rPr lang="es-CL" dirty="0"/>
              <a:t>      </a:t>
            </a:r>
            <a:r>
              <a:rPr lang="es-CL" dirty="0" smtClean="0"/>
              <a:t>de </a:t>
            </a:r>
            <a:r>
              <a:rPr lang="es-CL" dirty="0"/>
              <a:t>Dios</a:t>
            </a:r>
            <a:endParaRPr lang="es-MX" dirty="0"/>
          </a:p>
          <a:p>
            <a:endParaRPr lang="es-MX" dirty="0"/>
          </a:p>
        </p:txBody>
      </p:sp>
      <p:sp>
        <p:nvSpPr>
          <p:cNvPr id="5" name="4 CuadroTexto"/>
          <p:cNvSpPr txBox="1"/>
          <p:nvPr/>
        </p:nvSpPr>
        <p:spPr>
          <a:xfrm>
            <a:off x="3563888" y="1484784"/>
            <a:ext cx="2044149" cy="646331"/>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lang="es-CL" dirty="0"/>
              <a:t>Verdad Revelada</a:t>
            </a:r>
            <a:endParaRPr lang="es-MX" dirty="0"/>
          </a:p>
          <a:p>
            <a:r>
              <a:rPr lang="es-CL" dirty="0"/>
              <a:t>   </a:t>
            </a:r>
            <a:r>
              <a:rPr lang="es-CL" dirty="0" smtClean="0"/>
              <a:t>en </a:t>
            </a:r>
            <a:r>
              <a:rPr lang="es-CL" dirty="0"/>
              <a:t>la Biblia</a:t>
            </a:r>
            <a:endParaRPr lang="es-MX" dirty="0"/>
          </a:p>
        </p:txBody>
      </p:sp>
      <p:sp>
        <p:nvSpPr>
          <p:cNvPr id="6" name="5 CuadroTexto"/>
          <p:cNvSpPr txBox="1"/>
          <p:nvPr/>
        </p:nvSpPr>
        <p:spPr>
          <a:xfrm>
            <a:off x="6444208" y="1412776"/>
            <a:ext cx="2044149" cy="92333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s-CL" dirty="0"/>
              <a:t>Verdad Revelada</a:t>
            </a:r>
            <a:endParaRPr lang="es-MX" dirty="0"/>
          </a:p>
          <a:p>
            <a:pPr algn="ctr"/>
            <a:r>
              <a:rPr lang="es-CL" dirty="0"/>
              <a:t> </a:t>
            </a:r>
            <a:r>
              <a:rPr lang="es-CL" dirty="0" smtClean="0"/>
              <a:t>en </a:t>
            </a:r>
            <a:r>
              <a:rPr lang="es-CL" dirty="0"/>
              <a:t>la creación</a:t>
            </a:r>
            <a:endParaRPr lang="es-MX" dirty="0"/>
          </a:p>
          <a:p>
            <a:endParaRPr lang="es-MX" dirty="0"/>
          </a:p>
        </p:txBody>
      </p:sp>
      <p:sp>
        <p:nvSpPr>
          <p:cNvPr id="7" name="6 CuadroTexto"/>
          <p:cNvSpPr txBox="1"/>
          <p:nvPr/>
        </p:nvSpPr>
        <p:spPr>
          <a:xfrm>
            <a:off x="683568" y="2564904"/>
            <a:ext cx="1957587" cy="646331"/>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pPr algn="ctr"/>
            <a:r>
              <a:rPr lang="es-CL" dirty="0"/>
              <a:t>"Objetividad sin</a:t>
            </a:r>
            <a:endParaRPr lang="es-MX" dirty="0"/>
          </a:p>
          <a:p>
            <a:pPr algn="ctr"/>
            <a:r>
              <a:rPr lang="es-CL" dirty="0" smtClean="0"/>
              <a:t>paréntesis</a:t>
            </a:r>
            <a:endParaRPr lang="es-MX" dirty="0"/>
          </a:p>
        </p:txBody>
      </p:sp>
      <p:sp>
        <p:nvSpPr>
          <p:cNvPr id="8" name="7 CuadroTexto"/>
          <p:cNvSpPr txBox="1"/>
          <p:nvPr/>
        </p:nvSpPr>
        <p:spPr>
          <a:xfrm>
            <a:off x="3563888" y="2564904"/>
            <a:ext cx="1774845" cy="92333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es-CL" dirty="0"/>
              <a:t>(Rev. Especial)</a:t>
            </a:r>
            <a:endParaRPr lang="es-MX" dirty="0"/>
          </a:p>
          <a:p>
            <a:pPr algn="ctr"/>
            <a:r>
              <a:rPr lang="es-CL" dirty="0" smtClean="0"/>
              <a:t>(</a:t>
            </a:r>
            <a:r>
              <a:rPr lang="es-CL" dirty="0"/>
              <a:t>digital)</a:t>
            </a:r>
            <a:endParaRPr lang="es-MX" dirty="0"/>
          </a:p>
          <a:p>
            <a:endParaRPr lang="es-MX" dirty="0"/>
          </a:p>
        </p:txBody>
      </p:sp>
      <p:sp>
        <p:nvSpPr>
          <p:cNvPr id="9" name="8 CuadroTexto"/>
          <p:cNvSpPr txBox="1"/>
          <p:nvPr/>
        </p:nvSpPr>
        <p:spPr>
          <a:xfrm>
            <a:off x="6444208" y="2564904"/>
            <a:ext cx="2003434" cy="923330"/>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pPr algn="ctr"/>
            <a:r>
              <a:rPr lang="es-CL" dirty="0"/>
              <a:t>(</a:t>
            </a:r>
            <a:r>
              <a:rPr lang="es-CL" dirty="0" err="1"/>
              <a:t>Rev.General</a:t>
            </a:r>
            <a:r>
              <a:rPr lang="es-CL" dirty="0"/>
              <a:t>)</a:t>
            </a:r>
            <a:endParaRPr lang="es-MX" dirty="0"/>
          </a:p>
          <a:p>
            <a:pPr algn="ctr"/>
            <a:r>
              <a:rPr lang="es-CL" dirty="0" smtClean="0"/>
              <a:t>(</a:t>
            </a:r>
            <a:r>
              <a:rPr lang="es-CL" dirty="0"/>
              <a:t>analógica)</a:t>
            </a:r>
            <a:endParaRPr lang="es-MX" dirty="0"/>
          </a:p>
          <a:p>
            <a:endParaRPr lang="es-MX" dirty="0"/>
          </a:p>
        </p:txBody>
      </p:sp>
      <p:sp>
        <p:nvSpPr>
          <p:cNvPr id="10" name="9 CuadroTexto"/>
          <p:cNvSpPr txBox="1"/>
          <p:nvPr/>
        </p:nvSpPr>
        <p:spPr>
          <a:xfrm>
            <a:off x="683568" y="3717032"/>
            <a:ext cx="2039341" cy="923330"/>
          </a:xfrm>
          <a:prstGeom prst="rect">
            <a:avLst/>
          </a:prstGeom>
        </p:spPr>
        <p:style>
          <a:lnRef idx="1">
            <a:schemeClr val="dk1"/>
          </a:lnRef>
          <a:fillRef idx="2">
            <a:schemeClr val="dk1"/>
          </a:fillRef>
          <a:effectRef idx="1">
            <a:schemeClr val="dk1"/>
          </a:effectRef>
          <a:fontRef idx="minor">
            <a:schemeClr val="dk1"/>
          </a:fontRef>
        </p:style>
        <p:txBody>
          <a:bodyPr wrap="none" rtlCol="0">
            <a:spAutoFit/>
          </a:bodyPr>
          <a:lstStyle/>
          <a:p>
            <a:pPr algn="ctr"/>
            <a:r>
              <a:rPr lang="es-CL" dirty="0"/>
              <a:t>El Cristiano</a:t>
            </a:r>
            <a:endParaRPr lang="es-MX" dirty="0"/>
          </a:p>
          <a:p>
            <a:pPr algn="ctr"/>
            <a:r>
              <a:rPr lang="es-CL" dirty="0"/>
              <a:t>  </a:t>
            </a:r>
            <a:r>
              <a:rPr lang="es-CL" dirty="0" smtClean="0"/>
              <a:t>lo </a:t>
            </a:r>
            <a:r>
              <a:rPr lang="es-CL" dirty="0"/>
              <a:t>recibe por fe</a:t>
            </a:r>
            <a:endParaRPr lang="es-MX" dirty="0"/>
          </a:p>
          <a:p>
            <a:endParaRPr lang="es-MX" dirty="0"/>
          </a:p>
        </p:txBody>
      </p:sp>
      <p:sp>
        <p:nvSpPr>
          <p:cNvPr id="11" name="10 CuadroTexto"/>
          <p:cNvSpPr txBox="1"/>
          <p:nvPr/>
        </p:nvSpPr>
        <p:spPr>
          <a:xfrm>
            <a:off x="3995936" y="4077072"/>
            <a:ext cx="830677" cy="369332"/>
          </a:xfrm>
          <a:prstGeom prst="rect">
            <a:avLst/>
          </a:prstGeom>
        </p:spPr>
        <p:style>
          <a:lnRef idx="1">
            <a:schemeClr val="dk1"/>
          </a:lnRef>
          <a:fillRef idx="2">
            <a:schemeClr val="dk1"/>
          </a:fillRef>
          <a:effectRef idx="1">
            <a:schemeClr val="dk1"/>
          </a:effectRef>
          <a:fontRef idx="minor">
            <a:schemeClr val="dk1"/>
          </a:fontRef>
        </p:style>
        <p:txBody>
          <a:bodyPr wrap="none" rtlCol="0">
            <a:spAutoFit/>
          </a:bodyPr>
          <a:lstStyle/>
          <a:p>
            <a:r>
              <a:rPr lang="es-CL" dirty="0"/>
              <a:t>Datos</a:t>
            </a:r>
            <a:endParaRPr lang="es-MX" dirty="0"/>
          </a:p>
        </p:txBody>
      </p:sp>
      <p:sp>
        <p:nvSpPr>
          <p:cNvPr id="12" name="11 CuadroTexto"/>
          <p:cNvSpPr txBox="1"/>
          <p:nvPr/>
        </p:nvSpPr>
        <p:spPr>
          <a:xfrm>
            <a:off x="7125699" y="4005064"/>
            <a:ext cx="830677" cy="369332"/>
          </a:xfrm>
          <a:prstGeom prst="rect">
            <a:avLst/>
          </a:prstGeom>
        </p:spPr>
        <p:style>
          <a:lnRef idx="1">
            <a:schemeClr val="dk1"/>
          </a:lnRef>
          <a:fillRef idx="2">
            <a:schemeClr val="dk1"/>
          </a:fillRef>
          <a:effectRef idx="1">
            <a:schemeClr val="dk1"/>
          </a:effectRef>
          <a:fontRef idx="minor">
            <a:schemeClr val="dk1"/>
          </a:fontRef>
        </p:style>
        <p:txBody>
          <a:bodyPr wrap="none" rtlCol="0">
            <a:spAutoFit/>
          </a:bodyPr>
          <a:lstStyle/>
          <a:p>
            <a:r>
              <a:rPr lang="es-CL" dirty="0"/>
              <a:t>Datos</a:t>
            </a:r>
            <a:endParaRPr lang="es-MX" dirty="0"/>
          </a:p>
        </p:txBody>
      </p:sp>
      <p:sp>
        <p:nvSpPr>
          <p:cNvPr id="13" name="12 CuadroTexto"/>
          <p:cNvSpPr txBox="1"/>
          <p:nvPr/>
        </p:nvSpPr>
        <p:spPr>
          <a:xfrm>
            <a:off x="395536" y="5085184"/>
            <a:ext cx="2823209" cy="646331"/>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pPr algn="ctr"/>
            <a:r>
              <a:rPr lang="es-CL" dirty="0" smtClean="0"/>
              <a:t>Conocimiento Humano </a:t>
            </a:r>
            <a:endParaRPr lang="es-MX" dirty="0"/>
          </a:p>
          <a:p>
            <a:endParaRPr lang="es-MX" dirty="0"/>
          </a:p>
        </p:txBody>
      </p:sp>
      <p:sp>
        <p:nvSpPr>
          <p:cNvPr id="14" name="13 CuadroTexto"/>
          <p:cNvSpPr txBox="1"/>
          <p:nvPr/>
        </p:nvSpPr>
        <p:spPr>
          <a:xfrm>
            <a:off x="3491880" y="5013176"/>
            <a:ext cx="3190297" cy="646331"/>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lang="es-CL" dirty="0" smtClean="0"/>
              <a:t>Teología</a:t>
            </a:r>
            <a:r>
              <a:rPr lang="es-MX" dirty="0" smtClean="0"/>
              <a:t> </a:t>
            </a:r>
            <a:r>
              <a:rPr lang="es-CL" dirty="0" smtClean="0"/>
              <a:t>(interpretaciones</a:t>
            </a:r>
            <a:r>
              <a:rPr lang="es-CL" dirty="0"/>
              <a:t>)</a:t>
            </a:r>
            <a:endParaRPr lang="es-MX" dirty="0"/>
          </a:p>
          <a:p>
            <a:endParaRPr lang="es-MX" dirty="0"/>
          </a:p>
        </p:txBody>
      </p:sp>
      <p:sp>
        <p:nvSpPr>
          <p:cNvPr id="15" name="14 CuadroTexto"/>
          <p:cNvSpPr txBox="1"/>
          <p:nvPr/>
        </p:nvSpPr>
        <p:spPr>
          <a:xfrm>
            <a:off x="6804248" y="4797152"/>
            <a:ext cx="2153154" cy="923330"/>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lang="es-CL" dirty="0" smtClean="0"/>
              <a:t>Ciencia</a:t>
            </a:r>
            <a:r>
              <a:rPr lang="es-MX" dirty="0" smtClean="0"/>
              <a:t> </a:t>
            </a:r>
          </a:p>
          <a:p>
            <a:r>
              <a:rPr lang="es-CL" dirty="0" smtClean="0"/>
              <a:t>(interpretaciones</a:t>
            </a:r>
            <a:r>
              <a:rPr lang="es-CL" dirty="0"/>
              <a:t>)</a:t>
            </a:r>
            <a:endParaRPr lang="es-MX" dirty="0"/>
          </a:p>
          <a:p>
            <a:r>
              <a:rPr lang="es-CL" dirty="0"/>
              <a:t> </a:t>
            </a:r>
            <a:r>
              <a:rPr lang="es-CL" dirty="0" smtClean="0"/>
              <a:t>descubrimientos</a:t>
            </a:r>
            <a:endParaRPr lang="es-MX" dirty="0"/>
          </a:p>
        </p:txBody>
      </p:sp>
      <p:sp>
        <p:nvSpPr>
          <p:cNvPr id="16" name="15 CuadroTexto"/>
          <p:cNvSpPr txBox="1"/>
          <p:nvPr/>
        </p:nvSpPr>
        <p:spPr>
          <a:xfrm>
            <a:off x="179512" y="6309320"/>
            <a:ext cx="3350597" cy="369332"/>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lang="es-CL" dirty="0"/>
              <a:t>("</a:t>
            </a:r>
            <a:r>
              <a:rPr lang="es-CL" dirty="0" smtClean="0"/>
              <a:t>Objetividad</a:t>
            </a:r>
            <a:r>
              <a:rPr lang="es-MX" dirty="0" smtClean="0"/>
              <a:t> </a:t>
            </a:r>
            <a:r>
              <a:rPr lang="es-CL" dirty="0" smtClean="0"/>
              <a:t>en </a:t>
            </a:r>
            <a:r>
              <a:rPr lang="es-CL" dirty="0"/>
              <a:t>Paréntesis")</a:t>
            </a:r>
            <a:endParaRPr lang="es-MX" dirty="0"/>
          </a:p>
        </p:txBody>
      </p:sp>
      <p:cxnSp>
        <p:nvCxnSpPr>
          <p:cNvPr id="20" name="19 Conector recto de flecha"/>
          <p:cNvCxnSpPr>
            <a:stCxn id="4" idx="2"/>
            <a:endCxn id="7" idx="0"/>
          </p:cNvCxnSpPr>
          <p:nvPr/>
        </p:nvCxnSpPr>
        <p:spPr>
          <a:xfrm flipH="1">
            <a:off x="1662362" y="2336106"/>
            <a:ext cx="33409" cy="22879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27 Conector recto de flecha"/>
          <p:cNvCxnSpPr/>
          <p:nvPr/>
        </p:nvCxnSpPr>
        <p:spPr>
          <a:xfrm>
            <a:off x="1691680" y="5733256"/>
            <a:ext cx="0"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32 Conector recto de flecha"/>
          <p:cNvCxnSpPr>
            <a:stCxn id="4" idx="3"/>
            <a:endCxn id="5" idx="1"/>
          </p:cNvCxnSpPr>
          <p:nvPr/>
        </p:nvCxnSpPr>
        <p:spPr>
          <a:xfrm flipV="1">
            <a:off x="2563957" y="1807950"/>
            <a:ext cx="999931" cy="6649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34 Conector recto de flecha"/>
          <p:cNvCxnSpPr>
            <a:stCxn id="5" idx="3"/>
            <a:endCxn id="6" idx="1"/>
          </p:cNvCxnSpPr>
          <p:nvPr/>
        </p:nvCxnSpPr>
        <p:spPr>
          <a:xfrm>
            <a:off x="5608037" y="1807950"/>
            <a:ext cx="836171" cy="6649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43 Conector recto de flecha"/>
          <p:cNvCxnSpPr>
            <a:stCxn id="6" idx="2"/>
            <a:endCxn id="9" idx="0"/>
          </p:cNvCxnSpPr>
          <p:nvPr/>
        </p:nvCxnSpPr>
        <p:spPr>
          <a:xfrm flipH="1">
            <a:off x="7445925" y="2336106"/>
            <a:ext cx="20358" cy="22879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45 Conector recto de flecha"/>
          <p:cNvCxnSpPr/>
          <p:nvPr/>
        </p:nvCxnSpPr>
        <p:spPr>
          <a:xfrm>
            <a:off x="7445925" y="3488234"/>
            <a:ext cx="6395" cy="5168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47 Conector recto de flecha"/>
          <p:cNvCxnSpPr/>
          <p:nvPr/>
        </p:nvCxnSpPr>
        <p:spPr>
          <a:xfrm>
            <a:off x="7452320" y="4437112"/>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48 Conector recto de flecha"/>
          <p:cNvCxnSpPr/>
          <p:nvPr/>
        </p:nvCxnSpPr>
        <p:spPr>
          <a:xfrm>
            <a:off x="4427984" y="3573016"/>
            <a:ext cx="6395" cy="5168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0" name="49 Conector recto de flecha"/>
          <p:cNvCxnSpPr/>
          <p:nvPr/>
        </p:nvCxnSpPr>
        <p:spPr>
          <a:xfrm>
            <a:off x="4427984" y="4424338"/>
            <a:ext cx="6395" cy="5168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50 Conector recto de flecha"/>
          <p:cNvCxnSpPr/>
          <p:nvPr/>
        </p:nvCxnSpPr>
        <p:spPr>
          <a:xfrm>
            <a:off x="4427984" y="2204864"/>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51 Conector recto de flecha"/>
          <p:cNvCxnSpPr/>
          <p:nvPr/>
        </p:nvCxnSpPr>
        <p:spPr>
          <a:xfrm>
            <a:off x="1691680" y="3284984"/>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3" name="52 Conector recto de flecha"/>
          <p:cNvCxnSpPr/>
          <p:nvPr/>
        </p:nvCxnSpPr>
        <p:spPr>
          <a:xfrm>
            <a:off x="1691680" y="4576738"/>
            <a:ext cx="6395" cy="5168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CL" dirty="0" smtClean="0"/>
              <a:t>Existe una relación interpersonal con Dios que constituye una </a:t>
            </a:r>
            <a:r>
              <a:rPr lang="es-CL" dirty="0" err="1" smtClean="0"/>
              <a:t>metarelación</a:t>
            </a:r>
            <a:r>
              <a:rPr lang="es-CL" dirty="0" smtClean="0"/>
              <a:t> que regula todas las relaciones en la familia.</a:t>
            </a:r>
          </a:p>
          <a:p>
            <a:r>
              <a:rPr lang="es-CL" dirty="0" smtClean="0"/>
              <a:t>Si Dios está presente en el sistema familiar, consideramos como terapeutas cristianos que también lo está en el sistema terapéutico</a:t>
            </a:r>
            <a:endParaRPr lang="es-MX" dirty="0"/>
          </a:p>
        </p:txBody>
      </p:sp>
      <p:sp>
        <p:nvSpPr>
          <p:cNvPr id="3" name="2 Título"/>
          <p:cNvSpPr>
            <a:spLocks noGrp="1"/>
          </p:cNvSpPr>
          <p:nvPr>
            <p:ph type="title"/>
          </p:nvPr>
        </p:nvSpPr>
        <p:spPr/>
        <p:txBody>
          <a:bodyPr>
            <a:normAutofit fontScale="90000"/>
          </a:bodyPr>
          <a:lstStyle/>
          <a:p>
            <a:r>
              <a:rPr lang="es-CL" sz="3100" dirty="0" smtClean="0"/>
              <a:t>EL HOMBRE</a:t>
            </a:r>
            <a:r>
              <a:rPr lang="es-MX" sz="3100" dirty="0" smtClean="0"/>
              <a:t/>
            </a:r>
            <a:br>
              <a:rPr lang="es-MX" sz="3100" dirty="0" smtClean="0"/>
            </a:br>
            <a:r>
              <a:rPr lang="es-CL" sz="3100" dirty="0" smtClean="0"/>
              <a:t>(Existe y es capaz de conocer la verdad)</a:t>
            </a:r>
            <a:r>
              <a:rPr lang="es-MX" dirty="0" smtClean="0"/>
              <a:t/>
            </a:r>
            <a:br>
              <a:rPr lang="es-MX" dirty="0" smtClean="0"/>
            </a:br>
            <a:endParaRPr lang="es-MX" dirty="0"/>
          </a:p>
        </p:txBody>
      </p:sp>
      <p:pic>
        <p:nvPicPr>
          <p:cNvPr id="30722" name="Picture 2" descr="http://t3.gstatic.com/images?q=tbn:ANd9GcSKXio_7muHot5s2R1TuOM4Y2ctLB9W95yiRTyiKUbzScSZF5Y-Zw"/>
          <p:cNvPicPr>
            <a:picLocks noChangeAspect="1" noChangeArrowheads="1"/>
          </p:cNvPicPr>
          <p:nvPr/>
        </p:nvPicPr>
        <p:blipFill>
          <a:blip r:embed="rId2" cstate="print"/>
          <a:srcRect/>
          <a:stretch>
            <a:fillRect/>
          </a:stretch>
        </p:blipFill>
        <p:spPr bwMode="auto">
          <a:xfrm>
            <a:off x="3779912" y="4077072"/>
            <a:ext cx="3240360" cy="2427144"/>
          </a:xfrm>
          <a:prstGeom prst="rect">
            <a:avLst/>
          </a:prstGeom>
          <a:noFill/>
        </p:spPr>
      </p:pic>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347864" y="1436704"/>
            <a:ext cx="5338936" cy="5376672"/>
          </a:xfrm>
        </p:spPr>
        <p:txBody>
          <a:bodyPr>
            <a:noAutofit/>
          </a:bodyPr>
          <a:lstStyle/>
          <a:p>
            <a:r>
              <a:rPr lang="es-CL" sz="2200" u="sng" dirty="0" smtClean="0"/>
              <a:t>Rito:</a:t>
            </a:r>
            <a:r>
              <a:rPr lang="es-CL" sz="2200" dirty="0" smtClean="0"/>
              <a:t> serie de actos y de conductas estrictamente codificados dentro de la familia, que se repiten con el correr del tiempo y de los cuales participan todos los miembros de la familia o una parte de ellos".</a:t>
            </a:r>
          </a:p>
          <a:p>
            <a:r>
              <a:rPr lang="es-CL" sz="2200" u="sng" dirty="0" smtClean="0"/>
              <a:t>Mito:</a:t>
            </a:r>
            <a:r>
              <a:rPr lang="es-CL" sz="2200" dirty="0" smtClean="0"/>
              <a:t> "una grilla de lectura de la realidad (en la que coexisten elementos reales y elementos fantásticos), en parte "heredada" de la familia de origen, en parte construida por la familia actual, en correspondencia con sus necesidades emocionales, que asignan a cada miembro un papel y un destino bien precisos</a:t>
            </a:r>
            <a:endParaRPr lang="es-MX" sz="2200" dirty="0"/>
          </a:p>
        </p:txBody>
      </p:sp>
      <p:sp>
        <p:nvSpPr>
          <p:cNvPr id="3" name="2 Título"/>
          <p:cNvSpPr>
            <a:spLocks noGrp="1"/>
          </p:cNvSpPr>
          <p:nvPr>
            <p:ph type="title"/>
          </p:nvPr>
        </p:nvSpPr>
        <p:spPr/>
        <p:txBody>
          <a:bodyPr>
            <a:normAutofit/>
          </a:bodyPr>
          <a:lstStyle/>
          <a:p>
            <a:r>
              <a:rPr lang="es-CL" sz="3200" u="sng" dirty="0" smtClean="0"/>
              <a:t>Algunos Conceptos Básicos: Rito, Mito , Creencia y Valor</a:t>
            </a:r>
            <a:endParaRPr lang="es-MX" sz="3200" dirty="0"/>
          </a:p>
        </p:txBody>
      </p:sp>
      <p:pic>
        <p:nvPicPr>
          <p:cNvPr id="29698" name="Picture 2" descr="http://t1.gstatic.com/images?q=tbn:ANd9GcSuD3Oki5JfbY_Eq1tjg058FMcqwdcmiBp3IzsXMdFcfHd1htv_mA"/>
          <p:cNvPicPr>
            <a:picLocks noChangeAspect="1" noChangeArrowheads="1"/>
          </p:cNvPicPr>
          <p:nvPr/>
        </p:nvPicPr>
        <p:blipFill>
          <a:blip r:embed="rId2" cstate="print"/>
          <a:srcRect/>
          <a:stretch>
            <a:fillRect/>
          </a:stretch>
        </p:blipFill>
        <p:spPr bwMode="auto">
          <a:xfrm>
            <a:off x="251520" y="2348880"/>
            <a:ext cx="3022163" cy="2592288"/>
          </a:xfrm>
          <a:prstGeom prst="rect">
            <a:avLst/>
          </a:prstGeom>
          <a:noFill/>
        </p:spPr>
      </p:pic>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697560" y="404664"/>
            <a:ext cx="5338936" cy="6192688"/>
          </a:xfrm>
        </p:spPr>
        <p:txBody>
          <a:bodyPr>
            <a:normAutofit lnSpcReduction="10000"/>
          </a:bodyPr>
          <a:lstStyle/>
          <a:p>
            <a:r>
              <a:rPr lang="es-CL" u="sng" dirty="0" smtClean="0"/>
              <a:t>Creencia:</a:t>
            </a:r>
            <a:r>
              <a:rPr lang="es-CL" dirty="0" smtClean="0"/>
              <a:t> se instala en el presente, es consciente y tácita y no tiene ese sentido velado y oculto del mito.  La creencia no necesita verificación o prueba, simplemente se acepta como tal.  Entendemos la fe y la creencia como sinónimos. : "por la fe entendemos que el universo fue formado por la palabra de Dios, de modo que lo que se ve fue hecho de lo que no se veía". (Biblia, 1960, Hebreos 11:1,3).</a:t>
            </a:r>
            <a:endParaRPr lang="es-MX" dirty="0" smtClean="0"/>
          </a:p>
          <a:p>
            <a:endParaRPr lang="es-MX" dirty="0"/>
          </a:p>
        </p:txBody>
      </p:sp>
      <p:pic>
        <p:nvPicPr>
          <p:cNvPr id="28674" name="Picture 2" descr="http://t2.gstatic.com/images?q=tbn:ANd9GcRH12aef0uMnWFSxj_Q2n-OjHiejm955fVvrs_5cc6tfzMgdZZjJg"/>
          <p:cNvPicPr>
            <a:picLocks noChangeAspect="1" noChangeArrowheads="1"/>
          </p:cNvPicPr>
          <p:nvPr/>
        </p:nvPicPr>
        <p:blipFill>
          <a:blip r:embed="rId2" cstate="print"/>
          <a:srcRect/>
          <a:stretch>
            <a:fillRect/>
          </a:stretch>
        </p:blipFill>
        <p:spPr bwMode="auto">
          <a:xfrm>
            <a:off x="266513" y="2165492"/>
            <a:ext cx="3513399" cy="2631660"/>
          </a:xfrm>
          <a:prstGeom prst="rect">
            <a:avLst/>
          </a:prstGeom>
          <a:noFill/>
        </p:spPr>
      </p:pic>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620688"/>
            <a:ext cx="8229600" cy="4525963"/>
          </a:xfrm>
        </p:spPr>
        <p:txBody>
          <a:bodyPr/>
          <a:lstStyle/>
          <a:p>
            <a:r>
              <a:rPr lang="es-CL" u="sng" dirty="0" smtClean="0"/>
              <a:t>VALOR:</a:t>
            </a:r>
            <a:r>
              <a:rPr lang="es-MX" dirty="0" smtClean="0"/>
              <a:t> l</a:t>
            </a:r>
            <a:r>
              <a:rPr lang="es-CL" dirty="0" smtClean="0"/>
              <a:t>os griegos utilizaban la palabra "</a:t>
            </a:r>
            <a:r>
              <a:rPr lang="es-CL" dirty="0" err="1" smtClean="0"/>
              <a:t>axios</a:t>
            </a:r>
            <a:r>
              <a:rPr lang="es-CL" dirty="0" smtClean="0"/>
              <a:t>" significando "que vale"; por lo tanto valor es cualquier cosa valiosa.</a:t>
            </a:r>
            <a:endParaRPr lang="es-MX" dirty="0"/>
          </a:p>
        </p:txBody>
      </p:sp>
      <p:sp>
        <p:nvSpPr>
          <p:cNvPr id="4" name="3 CuadroTexto"/>
          <p:cNvSpPr txBox="1"/>
          <p:nvPr/>
        </p:nvSpPr>
        <p:spPr>
          <a:xfrm>
            <a:off x="3275817" y="2852936"/>
            <a:ext cx="1656223" cy="584775"/>
          </a:xfrm>
          <a:prstGeom prst="rect">
            <a:avLst/>
          </a:prstGeom>
          <a:solidFill>
            <a:srgbClr val="FFC000"/>
          </a:solidFill>
        </p:spPr>
        <p:txBody>
          <a:bodyPr wrap="none" rtlCol="0">
            <a:spAutoFit/>
          </a:bodyPr>
          <a:lstStyle/>
          <a:p>
            <a:r>
              <a:rPr lang="es-MX" sz="3200" dirty="0" smtClean="0"/>
              <a:t>Valores</a:t>
            </a:r>
            <a:endParaRPr lang="es-MX" sz="3200" dirty="0"/>
          </a:p>
        </p:txBody>
      </p:sp>
      <p:sp>
        <p:nvSpPr>
          <p:cNvPr id="5" name="4 CuadroTexto"/>
          <p:cNvSpPr txBox="1"/>
          <p:nvPr/>
        </p:nvSpPr>
        <p:spPr>
          <a:xfrm>
            <a:off x="2215950" y="3789040"/>
            <a:ext cx="1059906" cy="369332"/>
          </a:xfrm>
          <a:prstGeom prst="rect">
            <a:avLst/>
          </a:prstGeom>
          <a:solidFill>
            <a:schemeClr val="bg2">
              <a:lumMod val="90000"/>
            </a:schemeClr>
          </a:solidFill>
        </p:spPr>
        <p:txBody>
          <a:bodyPr wrap="none" rtlCol="0">
            <a:spAutoFit/>
          </a:bodyPr>
          <a:lstStyle/>
          <a:p>
            <a:r>
              <a:rPr lang="es-MX" dirty="0" smtClean="0"/>
              <a:t>Morales</a:t>
            </a:r>
            <a:endParaRPr lang="es-MX" dirty="0"/>
          </a:p>
        </p:txBody>
      </p:sp>
      <p:sp>
        <p:nvSpPr>
          <p:cNvPr id="6" name="5 CuadroTexto"/>
          <p:cNvSpPr txBox="1"/>
          <p:nvPr/>
        </p:nvSpPr>
        <p:spPr>
          <a:xfrm>
            <a:off x="3707904" y="3779748"/>
            <a:ext cx="811441" cy="369332"/>
          </a:xfrm>
          <a:prstGeom prst="rect">
            <a:avLst/>
          </a:prstGeom>
          <a:solidFill>
            <a:schemeClr val="bg2">
              <a:lumMod val="90000"/>
            </a:schemeClr>
          </a:solidFill>
        </p:spPr>
        <p:txBody>
          <a:bodyPr wrap="none" rtlCol="0">
            <a:spAutoFit/>
          </a:bodyPr>
          <a:lstStyle/>
          <a:p>
            <a:r>
              <a:rPr lang="es-MX" dirty="0" smtClean="0"/>
              <a:t>Útiles</a:t>
            </a:r>
            <a:endParaRPr lang="es-MX" dirty="0"/>
          </a:p>
        </p:txBody>
      </p:sp>
      <p:sp>
        <p:nvSpPr>
          <p:cNvPr id="7" name="6 CuadroTexto"/>
          <p:cNvSpPr txBox="1"/>
          <p:nvPr/>
        </p:nvSpPr>
        <p:spPr>
          <a:xfrm>
            <a:off x="5060750" y="3789040"/>
            <a:ext cx="1239442" cy="369332"/>
          </a:xfrm>
          <a:prstGeom prst="rect">
            <a:avLst/>
          </a:prstGeom>
          <a:solidFill>
            <a:schemeClr val="bg2">
              <a:lumMod val="90000"/>
            </a:schemeClr>
          </a:solidFill>
        </p:spPr>
        <p:txBody>
          <a:bodyPr wrap="none" rtlCol="0">
            <a:spAutoFit/>
          </a:bodyPr>
          <a:lstStyle/>
          <a:p>
            <a:r>
              <a:rPr lang="es-MX" dirty="0" smtClean="0"/>
              <a:t>Artísticos</a:t>
            </a:r>
            <a:endParaRPr lang="es-MX" dirty="0"/>
          </a:p>
        </p:txBody>
      </p:sp>
      <p:sp>
        <p:nvSpPr>
          <p:cNvPr id="8" name="7 CuadroTexto"/>
          <p:cNvSpPr txBox="1"/>
          <p:nvPr/>
        </p:nvSpPr>
        <p:spPr>
          <a:xfrm>
            <a:off x="4499992" y="4725144"/>
            <a:ext cx="1366080" cy="369332"/>
          </a:xfrm>
          <a:prstGeom prst="rect">
            <a:avLst/>
          </a:prstGeom>
          <a:solidFill>
            <a:schemeClr val="bg2">
              <a:lumMod val="90000"/>
            </a:schemeClr>
          </a:solidFill>
        </p:spPr>
        <p:txBody>
          <a:bodyPr wrap="none" rtlCol="0">
            <a:spAutoFit/>
          </a:bodyPr>
          <a:lstStyle/>
          <a:p>
            <a:r>
              <a:rPr lang="es-MX" dirty="0" smtClean="0"/>
              <a:t>Científicos</a:t>
            </a:r>
            <a:endParaRPr lang="es-MX" dirty="0"/>
          </a:p>
        </p:txBody>
      </p:sp>
      <p:sp>
        <p:nvSpPr>
          <p:cNvPr id="9" name="8 CuadroTexto"/>
          <p:cNvSpPr txBox="1"/>
          <p:nvPr/>
        </p:nvSpPr>
        <p:spPr>
          <a:xfrm>
            <a:off x="2890764" y="4725144"/>
            <a:ext cx="1321196" cy="369332"/>
          </a:xfrm>
          <a:prstGeom prst="rect">
            <a:avLst/>
          </a:prstGeom>
          <a:solidFill>
            <a:schemeClr val="bg2">
              <a:lumMod val="90000"/>
            </a:schemeClr>
          </a:solidFill>
        </p:spPr>
        <p:txBody>
          <a:bodyPr wrap="none" rtlCol="0">
            <a:spAutoFit/>
          </a:bodyPr>
          <a:lstStyle/>
          <a:p>
            <a:r>
              <a:rPr lang="es-MX" dirty="0" smtClean="0"/>
              <a:t>Religiosos</a:t>
            </a:r>
            <a:endParaRPr lang="es-MX" dirty="0"/>
          </a:p>
        </p:txBody>
      </p:sp>
      <p:cxnSp>
        <p:nvCxnSpPr>
          <p:cNvPr id="11" name="10 Conector recto"/>
          <p:cNvCxnSpPr/>
          <p:nvPr/>
        </p:nvCxnSpPr>
        <p:spPr>
          <a:xfrm>
            <a:off x="2555776" y="3645024"/>
            <a:ext cx="28083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12 Conector recto de flecha"/>
          <p:cNvCxnSpPr/>
          <p:nvPr/>
        </p:nvCxnSpPr>
        <p:spPr>
          <a:xfrm>
            <a:off x="2555776" y="3645024"/>
            <a:ext cx="0"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14 Conector recto de flecha"/>
          <p:cNvCxnSpPr>
            <a:stCxn id="4" idx="2"/>
            <a:endCxn id="6" idx="0"/>
          </p:cNvCxnSpPr>
          <p:nvPr/>
        </p:nvCxnSpPr>
        <p:spPr>
          <a:xfrm>
            <a:off x="4103929" y="3437711"/>
            <a:ext cx="9696" cy="3420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16 Conector recto de flecha"/>
          <p:cNvCxnSpPr/>
          <p:nvPr/>
        </p:nvCxnSpPr>
        <p:spPr>
          <a:xfrm>
            <a:off x="5436096" y="3645024"/>
            <a:ext cx="0"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18 Conector recto de flecha"/>
          <p:cNvCxnSpPr>
            <a:endCxn id="9" idx="0"/>
          </p:cNvCxnSpPr>
          <p:nvPr/>
        </p:nvCxnSpPr>
        <p:spPr>
          <a:xfrm flipH="1">
            <a:off x="3551362" y="3645024"/>
            <a:ext cx="12526" cy="10801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19 Conector recto de flecha"/>
          <p:cNvCxnSpPr/>
          <p:nvPr/>
        </p:nvCxnSpPr>
        <p:spPr>
          <a:xfrm>
            <a:off x="4759595" y="3645024"/>
            <a:ext cx="28429" cy="10801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27650" name="Picture 2" descr="http://t0.gstatic.com/images?q=tbn:ANd9GcQW63hj7lAxrE4RLTP_JvbD5isL8rftKbB5XMtZ0qucjD49EN8M"/>
          <p:cNvPicPr>
            <a:picLocks noChangeAspect="1" noChangeArrowheads="1"/>
          </p:cNvPicPr>
          <p:nvPr/>
        </p:nvPicPr>
        <p:blipFill>
          <a:blip r:embed="rId2" cstate="print"/>
          <a:srcRect/>
          <a:stretch>
            <a:fillRect/>
          </a:stretch>
        </p:blipFill>
        <p:spPr bwMode="auto">
          <a:xfrm>
            <a:off x="6588224" y="2924944"/>
            <a:ext cx="2143125" cy="2143125"/>
          </a:xfrm>
          <a:prstGeom prst="rect">
            <a:avLst/>
          </a:prstGeom>
          <a:noFill/>
        </p:spPr>
      </p:pic>
      <p:pic>
        <p:nvPicPr>
          <p:cNvPr id="27652" name="Picture 4" descr="http://t1.gstatic.com/images?q=tbn:ANd9GcS-EH8-GLCKjWwGqX9QkKCkgP1UnruJ-CX1VMD49EtnU-yplS5f"/>
          <p:cNvPicPr>
            <a:picLocks noChangeAspect="1" noChangeArrowheads="1"/>
          </p:cNvPicPr>
          <p:nvPr/>
        </p:nvPicPr>
        <p:blipFill>
          <a:blip r:embed="rId3" cstate="print"/>
          <a:srcRect/>
          <a:stretch>
            <a:fillRect/>
          </a:stretch>
        </p:blipFill>
        <p:spPr bwMode="auto">
          <a:xfrm>
            <a:off x="467544" y="1988840"/>
            <a:ext cx="2272382" cy="1512168"/>
          </a:xfrm>
          <a:prstGeom prst="rect">
            <a:avLst/>
          </a:prstGeom>
          <a:noFill/>
        </p:spPr>
      </p:pic>
      <p:pic>
        <p:nvPicPr>
          <p:cNvPr id="27654" name="Picture 6" descr="http://t3.gstatic.com/images?q=tbn:ANd9GcQzegRsH7rzSWVnwu8B6K-Csq3a5hOP7a1NPc_2kVm68w3MgEQ"/>
          <p:cNvPicPr>
            <a:picLocks noChangeAspect="1" noChangeArrowheads="1"/>
          </p:cNvPicPr>
          <p:nvPr/>
        </p:nvPicPr>
        <p:blipFill>
          <a:blip r:embed="rId4" cstate="print"/>
          <a:srcRect/>
          <a:stretch>
            <a:fillRect/>
          </a:stretch>
        </p:blipFill>
        <p:spPr bwMode="auto">
          <a:xfrm>
            <a:off x="539552" y="4509120"/>
            <a:ext cx="2143125" cy="2143125"/>
          </a:xfrm>
          <a:prstGeom prst="rect">
            <a:avLst/>
          </a:prstGeom>
          <a:noFill/>
        </p:spPr>
      </p:pic>
    </p:spTree>
  </p:cSld>
  <p:clrMapOvr>
    <a:masterClrMapping/>
  </p:clrMapOvr>
  <p:transition>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208</TotalTime>
  <Words>2177</Words>
  <Application>Microsoft Office PowerPoint</Application>
  <PresentationFormat>Presentación en pantalla (4:3)</PresentationFormat>
  <Paragraphs>155</Paragraphs>
  <Slides>35</Slides>
  <Notes>0</Notes>
  <HiddenSlides>0</HiddenSlides>
  <MMClips>0</MMClips>
  <ScaleCrop>false</ScaleCrop>
  <HeadingPairs>
    <vt:vector size="4" baseType="variant">
      <vt:variant>
        <vt:lpstr>Tema</vt:lpstr>
      </vt:variant>
      <vt:variant>
        <vt:i4>1</vt:i4>
      </vt:variant>
      <vt:variant>
        <vt:lpstr>Títulos de diapositiva</vt:lpstr>
      </vt:variant>
      <vt:variant>
        <vt:i4>35</vt:i4>
      </vt:variant>
    </vt:vector>
  </HeadingPairs>
  <TitlesOfParts>
    <vt:vector size="36" baseType="lpstr">
      <vt:lpstr>Concurrencia</vt:lpstr>
      <vt:lpstr>LAS CREENCIAS RELIGIOSAS EN LA TERAPIA DE SISTEMAS FAMILIARES CRISTIANOS </vt:lpstr>
      <vt:lpstr>Introducción</vt:lpstr>
      <vt:lpstr>Diapositiva 3</vt:lpstr>
      <vt:lpstr>Diapositiva 4</vt:lpstr>
      <vt:lpstr>Grafica </vt:lpstr>
      <vt:lpstr>EL HOMBRE (Existe y es capaz de conocer la verdad) </vt:lpstr>
      <vt:lpstr>Algunos Conceptos Básicos: Rito, Mito , Creencia y Valor</vt:lpstr>
      <vt:lpstr>Diapositiva 8</vt:lpstr>
      <vt:lpstr>Diapositiva 9</vt:lpstr>
      <vt:lpstr>Los Valores en la Psicoterapia</vt:lpstr>
      <vt:lpstr>Tipos de reglas familiares</vt:lpstr>
      <vt:lpstr>Diapositiva 12</vt:lpstr>
      <vt:lpstr>Diapositiva 13</vt:lpstr>
      <vt:lpstr>Diapositiva 14</vt:lpstr>
      <vt:lpstr>Actividad</vt:lpstr>
      <vt:lpstr>Diapositiva 16</vt:lpstr>
      <vt:lpstr>El Lugar de los Valores Religiosos en la Psicoterapia</vt:lpstr>
      <vt:lpstr>Diapositiva 18</vt:lpstr>
      <vt:lpstr>Diapositiva 19</vt:lpstr>
      <vt:lpstr>Diapositiva 20</vt:lpstr>
      <vt:lpstr>Aspectos Eticos y las Dificultades del Terapeuta con la Utilización de las Creencias en la Terapia: </vt:lpstr>
      <vt:lpstr>Diapositiva 22</vt:lpstr>
      <vt:lpstr>Cuándo Sería Apropiado y Etico Discutir la Fe Religiosa de los Individuos Dentro del Contexto Terapéutico</vt:lpstr>
      <vt:lpstr>Diapositiva 24</vt:lpstr>
      <vt:lpstr>Diapositiva 25</vt:lpstr>
      <vt:lpstr>Diapositiva 26</vt:lpstr>
      <vt:lpstr>Diapositiva 27</vt:lpstr>
      <vt:lpstr>VI. Selección del Terapeuta en Relación a las Propias Creencias. </vt:lpstr>
      <vt:lpstr>Diapositiva 29</vt:lpstr>
      <vt:lpstr>Diapositiva 30</vt:lpstr>
      <vt:lpstr>Presentación de un Caso Clínico en el que se Reconocen los Valores Religiosos Explícitamente en la Psicoterapia.</vt:lpstr>
      <vt:lpstr>Diapositiva 32</vt:lpstr>
      <vt:lpstr>Diapositiva 33</vt:lpstr>
      <vt:lpstr>Simulación terapéutica</vt:lpstr>
      <vt:lpstr>Diapositiva 35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LAS CREENCIAS RELIGIOSAS EN LA TERAPIA DE SISTEMAS FAMILIARES CRISTIANOS</dc:title>
  <dc:creator>eloy</dc:creator>
  <cp:lastModifiedBy>eloy</cp:lastModifiedBy>
  <cp:revision>23</cp:revision>
  <dcterms:created xsi:type="dcterms:W3CDTF">2012-03-01T15:19:01Z</dcterms:created>
  <dcterms:modified xsi:type="dcterms:W3CDTF">2012-03-01T22:28:55Z</dcterms:modified>
</cp:coreProperties>
</file>